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charts/chart6.xml" ContentType="application/vnd.openxmlformats-officedocument.drawingml.chart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52"/>
  </p:notesMasterIdLst>
  <p:handoutMasterIdLst>
    <p:handoutMasterId r:id="rId153"/>
  </p:handoutMasterIdLst>
  <p:sldIdLst>
    <p:sldId id="256" r:id="rId2"/>
    <p:sldId id="714" r:id="rId3"/>
    <p:sldId id="758" r:id="rId4"/>
    <p:sldId id="1240" r:id="rId5"/>
    <p:sldId id="1633" r:id="rId6"/>
    <p:sldId id="1253" r:id="rId7"/>
    <p:sldId id="1263" r:id="rId8"/>
    <p:sldId id="1286" r:id="rId9"/>
    <p:sldId id="1568" r:id="rId10"/>
    <p:sldId id="1736" r:id="rId11"/>
    <p:sldId id="1737" r:id="rId12"/>
    <p:sldId id="1674" r:id="rId13"/>
    <p:sldId id="1267" r:id="rId14"/>
    <p:sldId id="1269" r:id="rId15"/>
    <p:sldId id="1270" r:id="rId16"/>
    <p:sldId id="1271" r:id="rId17"/>
    <p:sldId id="1671" r:id="rId18"/>
    <p:sldId id="1672" r:id="rId19"/>
    <p:sldId id="1636" r:id="rId20"/>
    <p:sldId id="1679" r:id="rId21"/>
    <p:sldId id="1677" r:id="rId22"/>
    <p:sldId id="1678" r:id="rId23"/>
    <p:sldId id="1395" r:id="rId24"/>
    <p:sldId id="995" r:id="rId25"/>
    <p:sldId id="1398" r:id="rId26"/>
    <p:sldId id="1396" r:id="rId27"/>
    <p:sldId id="1548" r:id="rId28"/>
    <p:sldId id="1637" r:id="rId29"/>
    <p:sldId id="1549" r:id="rId30"/>
    <p:sldId id="1555" r:id="rId31"/>
    <p:sldId id="1557" r:id="rId32"/>
    <p:sldId id="1562" r:id="rId33"/>
    <p:sldId id="1000" r:id="rId34"/>
    <p:sldId id="1399" r:id="rId35"/>
    <p:sldId id="1290" r:id="rId36"/>
    <p:sldId id="1352" r:id="rId37"/>
    <p:sldId id="1295" r:id="rId38"/>
    <p:sldId id="1744" r:id="rId39"/>
    <p:sldId id="1638" r:id="rId40"/>
    <p:sldId id="1629" r:id="rId41"/>
    <p:sldId id="1297" r:id="rId42"/>
    <p:sldId id="1298" r:id="rId43"/>
    <p:sldId id="1299" r:id="rId44"/>
    <p:sldId id="1404" r:id="rId45"/>
    <p:sldId id="1305" r:id="rId46"/>
    <p:sldId id="1306" r:id="rId47"/>
    <p:sldId id="1307" r:id="rId48"/>
    <p:sldId id="1326" r:id="rId49"/>
    <p:sldId id="1331" r:id="rId50"/>
    <p:sldId id="1346" r:id="rId51"/>
    <p:sldId id="1743" r:id="rId52"/>
    <p:sldId id="1241" r:id="rId53"/>
    <p:sldId id="1242" r:id="rId54"/>
    <p:sldId id="1244" r:id="rId55"/>
    <p:sldId id="1246" r:id="rId56"/>
    <p:sldId id="1236" r:id="rId57"/>
    <p:sldId id="1680" r:id="rId58"/>
    <p:sldId id="1405" r:id="rId59"/>
    <p:sldId id="1358" r:id="rId60"/>
    <p:sldId id="1732" r:id="rId61"/>
    <p:sldId id="1622" r:id="rId62"/>
    <p:sldId id="1621" r:id="rId63"/>
    <p:sldId id="1237" r:id="rId64"/>
    <p:sldId id="1407" r:id="rId65"/>
    <p:sldId id="1409" r:id="rId66"/>
    <p:sldId id="1682" r:id="rId67"/>
    <p:sldId id="1233" r:id="rId68"/>
    <p:sldId id="1065" r:id="rId69"/>
    <p:sldId id="1579" r:id="rId70"/>
    <p:sldId id="1066" r:id="rId71"/>
    <p:sldId id="1069" r:id="rId72"/>
    <p:sldId id="1075" r:id="rId73"/>
    <p:sldId id="1143" r:id="rId74"/>
    <p:sldId id="1683" r:id="rId75"/>
    <p:sldId id="1684" r:id="rId76"/>
    <p:sldId id="1563" r:id="rId77"/>
    <p:sldId id="1001" r:id="rId78"/>
    <p:sldId id="1076" r:id="rId79"/>
    <p:sldId id="1078" r:id="rId80"/>
    <p:sldId id="956" r:id="rId81"/>
    <p:sldId id="1004" r:id="rId82"/>
    <p:sldId id="1758" r:id="rId83"/>
    <p:sldId id="1155" r:id="rId84"/>
    <p:sldId id="1754" r:id="rId85"/>
    <p:sldId id="1156" r:id="rId86"/>
    <p:sldId id="1722" r:id="rId87"/>
    <p:sldId id="1003" r:id="rId88"/>
    <p:sldId id="1745" r:id="rId89"/>
    <p:sldId id="1757" r:id="rId90"/>
    <p:sldId id="1760" r:id="rId91"/>
    <p:sldId id="1412" r:id="rId92"/>
    <p:sldId id="1413" r:id="rId93"/>
    <p:sldId id="1414" r:id="rId94"/>
    <p:sldId id="1415" r:id="rId95"/>
    <p:sldId id="1417" r:id="rId96"/>
    <p:sldId id="1418" r:id="rId97"/>
    <p:sldId id="1735" r:id="rId98"/>
    <p:sldId id="1524" r:id="rId99"/>
    <p:sldId id="1581" r:id="rId100"/>
    <p:sldId id="1582" r:id="rId101"/>
    <p:sldId id="1583" r:id="rId102"/>
    <p:sldId id="1584" r:id="rId103"/>
    <p:sldId id="1591" r:id="rId104"/>
    <p:sldId id="1588" r:id="rId105"/>
    <p:sldId id="1589" r:id="rId106"/>
    <p:sldId id="1590" r:id="rId107"/>
    <p:sldId id="1287" r:id="rId108"/>
    <p:sldId id="1725" r:id="rId109"/>
    <p:sldId id="1740" r:id="rId110"/>
    <p:sldId id="1741" r:id="rId111"/>
    <p:sldId id="1742" r:id="rId112"/>
    <p:sldId id="1739" r:id="rId113"/>
    <p:sldId id="1425" r:id="rId114"/>
    <p:sldId id="1424" r:id="rId115"/>
    <p:sldId id="1426" r:id="rId116"/>
    <p:sldId id="1499" r:id="rId117"/>
    <p:sldId id="1500" r:id="rId118"/>
    <p:sldId id="1501" r:id="rId119"/>
    <p:sldId id="1502" r:id="rId120"/>
    <p:sldId id="1503" r:id="rId121"/>
    <p:sldId id="1505" r:id="rId122"/>
    <p:sldId id="1510" r:id="rId123"/>
    <p:sldId id="1726" r:id="rId124"/>
    <p:sldId id="1511" r:id="rId125"/>
    <p:sldId id="1512" r:id="rId126"/>
    <p:sldId id="1514" r:id="rId127"/>
    <p:sldId id="1515" r:id="rId128"/>
    <p:sldId id="1517" r:id="rId129"/>
    <p:sldId id="1518" r:id="rId130"/>
    <p:sldId id="1519" r:id="rId131"/>
    <p:sldId id="1639" r:id="rId132"/>
    <p:sldId id="1657" r:id="rId133"/>
    <p:sldId id="1658" r:id="rId134"/>
    <p:sldId id="1651" r:id="rId135"/>
    <p:sldId id="1642" r:id="rId136"/>
    <p:sldId id="1643" r:id="rId137"/>
    <p:sldId id="1647" r:id="rId138"/>
    <p:sldId id="906" r:id="rId139"/>
    <p:sldId id="1434" r:id="rId140"/>
    <p:sldId id="1528" r:id="rId141"/>
    <p:sldId id="1530" r:id="rId142"/>
    <p:sldId id="1567" r:id="rId143"/>
    <p:sldId id="1662" r:id="rId144"/>
    <p:sldId id="1669" r:id="rId145"/>
    <p:sldId id="1660" r:id="rId146"/>
    <p:sldId id="1733" r:id="rId147"/>
    <p:sldId id="1539" r:id="rId148"/>
    <p:sldId id="1728" r:id="rId149"/>
    <p:sldId id="1734" r:id="rId150"/>
    <p:sldId id="1149" r:id="rId151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DFF"/>
    <a:srgbClr val="FF3399"/>
    <a:srgbClr val="FFFDEF"/>
    <a:srgbClr val="FFFFCC"/>
    <a:srgbClr val="E9FECE"/>
    <a:srgbClr val="C9FFD7"/>
    <a:srgbClr val="EBFEFF"/>
    <a:srgbClr val="FFF8D1"/>
    <a:srgbClr val="DDFFD1"/>
    <a:srgbClr val="D2FE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413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r&#225;ce\!!!Statistika\Les%20MZe%201-01\3-MZE%201-01-vyhodnocen&#237;-&#269;asov&#233;%20&#345;ady-2019\3-Les-1-01-Vyhodnocen&#237;\3-Vyhodnoceni%202018%20podle%20vzoru%202017\2-Vyhodnocen&#237;-Les-1-01-PLO-201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r&#225;ce\!!!Statistika\Les%20MZe%201-01\3-MZE%201-01-vyhodnocen&#237;-&#269;asov&#233;%20&#345;ady-2019\3-Les-1-01-Vyhodnocen&#237;\2-Vyhodnocen&#237;%20podle%20PLO%20a%20velikost&#237;\4-Vyhodnocen&#237;-Les-1-01-PLO-&#269;asov&#233;%20&#345;ady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r&#225;ce\!!!Statistika\Les%20MZe%201-01\3-MZE%201-01-vyhodnocen&#237;-&#269;asov&#233;%20&#345;ady-2019\3-Les-1-01-Vyhodnocen&#237;\2-Vyhodnocen&#237;%20podle%20PLO%20a%20velikost&#237;\4-Vyhodnocen&#237;-Les-1-01-PLO-&#269;asov&#233;%20&#345;ady1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1" i="0" u="none" strike="noStrike" baseline="0">
                <a:effectLst/>
              </a:rPr>
              <a:t>Těžba dřeva - podle druhu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Les</a:t>
            </a:r>
            <a:r>
              <a:rPr lang="cs-CZ" baseline="0"/>
              <a:t> (MZe) 1-01 </a:t>
            </a:r>
            <a:r>
              <a:rPr lang="cs-CZ" sz="1400" b="0" i="0" u="none" strike="noStrike" baseline="0">
                <a:effectLst/>
              </a:rPr>
              <a:t>(za rok 2017)</a:t>
            </a:r>
            <a:r>
              <a:rPr lang="cs-CZ" baseline="0"/>
              <a:t> - </a:t>
            </a:r>
            <a:r>
              <a:rPr lang="cs-CZ" sz="1200"/>
              <a:t>vyhodnocení</a:t>
            </a:r>
            <a:r>
              <a:rPr lang="cs-CZ" sz="1200" baseline="0"/>
              <a:t> podle PLO (respondenti od 200 ha - do 50 000 ha)</a:t>
            </a:r>
            <a:endParaRPr lang="cs-CZ" sz="1200"/>
          </a:p>
        </c:rich>
      </c:tx>
      <c:layout>
        <c:manualLayout>
          <c:xMode val="edge"/>
          <c:yMode val="edge"/>
          <c:x val="0.13481858691704671"/>
          <c:y val="4.710500126687415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2275044827317438"/>
          <c:y val="0.16341030936534226"/>
          <c:w val="0.78357319196486241"/>
          <c:h val="0.50821173234437866"/>
        </c:manualLayout>
      </c:layout>
      <c:barChart>
        <c:barDir val="col"/>
        <c:grouping val="clustered"/>
        <c:ser>
          <c:idx val="2"/>
          <c:order val="1"/>
          <c:tx>
            <c:v>Těžba dřeva - celkem</c:v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'1-Data-PLO-výkaz'!$B$10:$B$32</c:f>
              <c:strCache>
                <c:ptCount val="23"/>
                <c:pt idx="0">
                  <c:v>PLO 1 - Krušné hory</c:v>
                </c:pt>
                <c:pt idx="1">
                  <c:v>PLO 3 - Podkrušnohorské pánve</c:v>
                </c:pt>
                <c:pt idx="2">
                  <c:v>PLO 6 - Západočeská pahorkatina</c:v>
                </c:pt>
                <c:pt idx="3">
                  <c:v>PLO 7 - Brdská vrchovina</c:v>
                </c:pt>
                <c:pt idx="4">
                  <c:v>PLO 8 - Křivoklátsko a Český kras</c:v>
                </c:pt>
                <c:pt idx="5">
                  <c:v>PLO 9 - Rakovnicko a Kladenská vrchovina</c:v>
                </c:pt>
                <c:pt idx="6">
                  <c:v>PLO 10 - Středočeská pahorkatina</c:v>
                </c:pt>
                <c:pt idx="7">
                  <c:v>PLO 11 - Český kras</c:v>
                </c:pt>
                <c:pt idx="8">
                  <c:v>PLO 12 - Předhoří Šumavy a Novohradských hor</c:v>
                </c:pt>
                <c:pt idx="9">
                  <c:v>PLO 13 - Šumava</c:v>
                </c:pt>
                <c:pt idx="10">
                  <c:v>PLO 15 - Jihočeské pánve</c:v>
                </c:pt>
                <c:pt idx="11">
                  <c:v>PLO 16 - Českomoravská vrchovina</c:v>
                </c:pt>
                <c:pt idx="12">
                  <c:v>PLO 17 - Polabí</c:v>
                </c:pt>
                <c:pt idx="13">
                  <c:v>PLO 18 - Severočeská pískovcová plošina</c:v>
                </c:pt>
                <c:pt idx="14">
                  <c:v>PLO 23 - Podkrkonoší</c:v>
                </c:pt>
                <c:pt idx="15">
                  <c:v>PLO 26 - Předhoří Orlických hor</c:v>
                </c:pt>
                <c:pt idx="16">
                  <c:v>PLO 28 - Předhoří Hrubého Jeseníku</c:v>
                </c:pt>
                <c:pt idx="17">
                  <c:v>PLO 29 - Nízký Jeseník</c:v>
                </c:pt>
                <c:pt idx="18">
                  <c:v>PLO 30 - Drahanská vrchovina</c:v>
                </c:pt>
                <c:pt idx="19">
                  <c:v>PLO 31 - Českomoravské mezihoří</c:v>
                </c:pt>
                <c:pt idx="20">
                  <c:v>PLO 33 - Předhoří Českomoravské vrchoviny</c:v>
                </c:pt>
                <c:pt idx="21">
                  <c:v>PLO 38 - Bílé Karpaty a Vizovické vrchy</c:v>
                </c:pt>
                <c:pt idx="22">
                  <c:v>PLO 41 - Hostýnsko-vsetínská vrchovina a Javorníky</c:v>
                </c:pt>
              </c:strCache>
            </c:strRef>
          </c:cat>
          <c:val>
            <c:numRef>
              <c:f>'1-Data-PLO-výkaz'!$S$10:$S$32</c:f>
              <c:numCache>
                <c:formatCode>#\ ##0_ ;[Red]\-#\ ##0\ </c:formatCode>
                <c:ptCount val="23"/>
                <c:pt idx="0">
                  <c:v>13861</c:v>
                </c:pt>
                <c:pt idx="1">
                  <c:v>57680</c:v>
                </c:pt>
                <c:pt idx="2">
                  <c:v>70788</c:v>
                </c:pt>
                <c:pt idx="3">
                  <c:v>108474</c:v>
                </c:pt>
                <c:pt idx="4">
                  <c:v>31437</c:v>
                </c:pt>
                <c:pt idx="5">
                  <c:v>26998</c:v>
                </c:pt>
                <c:pt idx="6">
                  <c:v>305199</c:v>
                </c:pt>
                <c:pt idx="7">
                  <c:v>62849</c:v>
                </c:pt>
                <c:pt idx="8">
                  <c:v>177646</c:v>
                </c:pt>
                <c:pt idx="9">
                  <c:v>63077</c:v>
                </c:pt>
                <c:pt idx="10">
                  <c:v>30383</c:v>
                </c:pt>
                <c:pt idx="11">
                  <c:v>310920</c:v>
                </c:pt>
                <c:pt idx="12">
                  <c:v>134965</c:v>
                </c:pt>
                <c:pt idx="13">
                  <c:v>37707</c:v>
                </c:pt>
                <c:pt idx="14">
                  <c:v>65413</c:v>
                </c:pt>
                <c:pt idx="15">
                  <c:v>44915</c:v>
                </c:pt>
                <c:pt idx="16">
                  <c:v>173571</c:v>
                </c:pt>
                <c:pt idx="17">
                  <c:v>149908</c:v>
                </c:pt>
                <c:pt idx="18">
                  <c:v>152845</c:v>
                </c:pt>
                <c:pt idx="19">
                  <c:v>22417</c:v>
                </c:pt>
                <c:pt idx="20">
                  <c:v>87467</c:v>
                </c:pt>
                <c:pt idx="21">
                  <c:v>14193</c:v>
                </c:pt>
                <c:pt idx="22">
                  <c:v>80769</c:v>
                </c:pt>
              </c:numCache>
            </c:numRef>
          </c:val>
        </c:ser>
        <c:gapWidth val="219"/>
        <c:axId val="202887552"/>
        <c:axId val="202889472"/>
      </c:barChart>
      <c:lineChart>
        <c:grouping val="standard"/>
        <c:ser>
          <c:idx val="3"/>
          <c:order val="0"/>
          <c:tx>
            <c:v>z toho: nahodilá těžba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'1-Data-PLO-výkaz'!$B$10:$B$32</c:f>
              <c:strCache>
                <c:ptCount val="23"/>
                <c:pt idx="0">
                  <c:v>PLO 1 - Krušné hory</c:v>
                </c:pt>
                <c:pt idx="1">
                  <c:v>PLO 3 - Podkrušnohorské pánve</c:v>
                </c:pt>
                <c:pt idx="2">
                  <c:v>PLO 6 - Západočeská pahorkatina</c:v>
                </c:pt>
                <c:pt idx="3">
                  <c:v>PLO 7 - Brdská vrchovina</c:v>
                </c:pt>
                <c:pt idx="4">
                  <c:v>PLO 8 - Křivoklátsko a Český kras</c:v>
                </c:pt>
                <c:pt idx="5">
                  <c:v>PLO 9 - Rakovnicko a Kladenská vrchovina</c:v>
                </c:pt>
                <c:pt idx="6">
                  <c:v>PLO 10 - Středočeská pahorkatina</c:v>
                </c:pt>
                <c:pt idx="7">
                  <c:v>PLO 11 - Český kras</c:v>
                </c:pt>
                <c:pt idx="8">
                  <c:v>PLO 12 - Předhoří Šumavy a Novohradských hor</c:v>
                </c:pt>
                <c:pt idx="9">
                  <c:v>PLO 13 - Šumava</c:v>
                </c:pt>
                <c:pt idx="10">
                  <c:v>PLO 15 - Jihočeské pánve</c:v>
                </c:pt>
                <c:pt idx="11">
                  <c:v>PLO 16 - Českomoravská vrchovina</c:v>
                </c:pt>
                <c:pt idx="12">
                  <c:v>PLO 17 - Polabí</c:v>
                </c:pt>
                <c:pt idx="13">
                  <c:v>PLO 18 - Severočeská pískovcová plošina</c:v>
                </c:pt>
                <c:pt idx="14">
                  <c:v>PLO 23 - Podkrkonoší</c:v>
                </c:pt>
                <c:pt idx="15">
                  <c:v>PLO 26 - Předhoří Orlických hor</c:v>
                </c:pt>
                <c:pt idx="16">
                  <c:v>PLO 28 - Předhoří Hrubého Jeseníku</c:v>
                </c:pt>
                <c:pt idx="17">
                  <c:v>PLO 29 - Nízký Jeseník</c:v>
                </c:pt>
                <c:pt idx="18">
                  <c:v>PLO 30 - Drahanská vrchovina</c:v>
                </c:pt>
                <c:pt idx="19">
                  <c:v>PLO 31 - Českomoravské mezihoří</c:v>
                </c:pt>
                <c:pt idx="20">
                  <c:v>PLO 33 - Předhoří Českomoravské vrchoviny</c:v>
                </c:pt>
                <c:pt idx="21">
                  <c:v>PLO 38 - Bílé Karpaty a Vizovické vrchy</c:v>
                </c:pt>
                <c:pt idx="22">
                  <c:v>PLO 41 - Hostýnsko-vsetínská vrchovina a Javorníky</c:v>
                </c:pt>
              </c:strCache>
            </c:strRef>
          </c:cat>
          <c:val>
            <c:numRef>
              <c:f>'1-Data-PLO-výkaz'!$T$10:$T$32</c:f>
              <c:numCache>
                <c:formatCode>#\ ##0_ ;[Red]\-#\ ##0\ </c:formatCode>
                <c:ptCount val="23"/>
                <c:pt idx="0">
                  <c:v>5884</c:v>
                </c:pt>
                <c:pt idx="1">
                  <c:v>29195</c:v>
                </c:pt>
                <c:pt idx="2">
                  <c:v>28113</c:v>
                </c:pt>
                <c:pt idx="3">
                  <c:v>30486</c:v>
                </c:pt>
                <c:pt idx="4">
                  <c:v>10466</c:v>
                </c:pt>
                <c:pt idx="5">
                  <c:v>9710</c:v>
                </c:pt>
                <c:pt idx="6">
                  <c:v>162303</c:v>
                </c:pt>
                <c:pt idx="7">
                  <c:v>29651</c:v>
                </c:pt>
                <c:pt idx="8">
                  <c:v>85784</c:v>
                </c:pt>
                <c:pt idx="9">
                  <c:v>28642</c:v>
                </c:pt>
                <c:pt idx="10">
                  <c:v>18642</c:v>
                </c:pt>
                <c:pt idx="11">
                  <c:v>147636</c:v>
                </c:pt>
                <c:pt idx="12">
                  <c:v>51190</c:v>
                </c:pt>
                <c:pt idx="13">
                  <c:v>14883</c:v>
                </c:pt>
                <c:pt idx="14">
                  <c:v>52872</c:v>
                </c:pt>
                <c:pt idx="15">
                  <c:v>17171</c:v>
                </c:pt>
                <c:pt idx="16">
                  <c:v>171967</c:v>
                </c:pt>
                <c:pt idx="17">
                  <c:v>148988</c:v>
                </c:pt>
                <c:pt idx="18">
                  <c:v>71047</c:v>
                </c:pt>
                <c:pt idx="19">
                  <c:v>4126</c:v>
                </c:pt>
                <c:pt idx="20">
                  <c:v>58100</c:v>
                </c:pt>
                <c:pt idx="21">
                  <c:v>3274</c:v>
                </c:pt>
                <c:pt idx="22">
                  <c:v>63654</c:v>
                </c:pt>
              </c:numCache>
            </c:numRef>
          </c:val>
        </c:ser>
        <c:marker val="1"/>
        <c:axId val="202887552"/>
        <c:axId val="202889472"/>
      </c:lineChart>
      <c:catAx>
        <c:axId val="20288755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PLO</a:t>
                </a:r>
              </a:p>
            </c:rich>
          </c:tx>
          <c:layout>
            <c:manualLayout>
              <c:xMode val="edge"/>
              <c:yMode val="edge"/>
              <c:x val="0.90912990826641715"/>
              <c:y val="0.7462069694538439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7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2889472"/>
        <c:crosses val="autoZero"/>
        <c:auto val="1"/>
        <c:lblAlgn val="ctr"/>
        <c:lblOffset val="100"/>
      </c:catAx>
      <c:valAx>
        <c:axId val="2028894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m</a:t>
                </a:r>
                <a:r>
                  <a:rPr lang="cs-CZ" sz="1200" b="1" baseline="30000"/>
                  <a:t>3</a:t>
                </a:r>
              </a:p>
            </c:rich>
          </c:tx>
          <c:layout>
            <c:manualLayout>
              <c:xMode val="edge"/>
              <c:yMode val="edge"/>
              <c:x val="7.4895454899821343E-2"/>
              <c:y val="8.0018230006395519E-2"/>
            </c:manualLayout>
          </c:layout>
          <c:spPr>
            <a:noFill/>
            <a:ln>
              <a:noFill/>
            </a:ln>
            <a:effectLst/>
          </c:spPr>
        </c:title>
        <c:numFmt formatCode="#\ ##0_ ;[Red]\-#\ ##0\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288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23914523036158"/>
          <c:y val="0.1975778942163543"/>
          <c:w val="0.17433912840102941"/>
          <c:h val="0.11334780019412181"/>
        </c:manualLayout>
      </c:layout>
      <c:spPr>
        <a:solidFill>
          <a:schemeClr val="bg1"/>
        </a:solidFill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/>
      </a:pPr>
      <a:endParaRPr lang="cs-CZ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1" i="0" u="none" strike="noStrike" baseline="0">
                <a:effectLst/>
              </a:rPr>
              <a:t>Těžba dřeva - podle druhu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Les</a:t>
            </a:r>
            <a:r>
              <a:rPr lang="cs-CZ" baseline="0"/>
              <a:t> (MZe) 1-01 </a:t>
            </a:r>
            <a:r>
              <a:rPr lang="cs-CZ" sz="1400" b="0" i="0" u="none" strike="noStrike" baseline="0">
                <a:effectLst/>
              </a:rPr>
              <a:t>(za rok 2018)</a:t>
            </a:r>
            <a:r>
              <a:rPr lang="cs-CZ" baseline="0"/>
              <a:t> - </a:t>
            </a:r>
            <a:r>
              <a:rPr lang="cs-CZ" sz="1200"/>
              <a:t>vyhodnocení</a:t>
            </a:r>
            <a:r>
              <a:rPr lang="cs-CZ" sz="1200" baseline="0"/>
              <a:t> podle PLO (respondenti od 200 ha - do 50 000 ha)</a:t>
            </a:r>
            <a:endParaRPr lang="cs-CZ" sz="1200"/>
          </a:p>
        </c:rich>
      </c:tx>
      <c:layout>
        <c:manualLayout>
          <c:xMode val="edge"/>
          <c:yMode val="edge"/>
          <c:x val="0.21485169304332016"/>
          <c:y val="4.710500126687415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2275044827317383"/>
          <c:y val="0.16341030936534132"/>
          <c:w val="0.78357319196486541"/>
          <c:h val="0.508211732344376"/>
        </c:manualLayout>
      </c:layout>
      <c:barChart>
        <c:barDir val="col"/>
        <c:grouping val="clustered"/>
        <c:ser>
          <c:idx val="2"/>
          <c:order val="1"/>
          <c:tx>
            <c:v>Těžba dřeva - celkem</c:v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'1-Data-PLO-výkaz'!$B$10:$B$31</c:f>
              <c:strCache>
                <c:ptCount val="22"/>
                <c:pt idx="0">
                  <c:v>PLO 1 - Krušné hory</c:v>
                </c:pt>
                <c:pt idx="1">
                  <c:v>PLO 3 - Podkrušnohorské pánve</c:v>
                </c:pt>
                <c:pt idx="2">
                  <c:v>PLO 6 - Západočeská pahorkatina</c:v>
                </c:pt>
                <c:pt idx="3">
                  <c:v>PLO 7 - Brdská vrchovina</c:v>
                </c:pt>
                <c:pt idx="4">
                  <c:v>PLO 8 - Křivoklátsko a Český kras</c:v>
                </c:pt>
                <c:pt idx="5">
                  <c:v>PLO 9 - Rakovnicko a Kladenská vrchovina</c:v>
                </c:pt>
                <c:pt idx="6">
                  <c:v>PLO 10 - Středočeská pahorkatina</c:v>
                </c:pt>
                <c:pt idx="7">
                  <c:v>PLO 11 - Český les</c:v>
                </c:pt>
                <c:pt idx="8">
                  <c:v>PLO 12 - Předhoří Šumavy a Novohradských hor</c:v>
                </c:pt>
                <c:pt idx="9">
                  <c:v>PLO 13 - Šumava</c:v>
                </c:pt>
                <c:pt idx="10">
                  <c:v>PLO 16 - Českomoravská vrchovina</c:v>
                </c:pt>
                <c:pt idx="11">
                  <c:v>PLO 17 - Polabí</c:v>
                </c:pt>
                <c:pt idx="12">
                  <c:v>PLO 18 - Severočeská pískovcová plošina</c:v>
                </c:pt>
                <c:pt idx="13">
                  <c:v>PLO 23 - Podkrkonoší</c:v>
                </c:pt>
                <c:pt idx="14">
                  <c:v>PLO 26 - Předhoří Orlických hor</c:v>
                </c:pt>
                <c:pt idx="15">
                  <c:v>PLO 28 - Předhoří Hrubého Jeseníku</c:v>
                </c:pt>
                <c:pt idx="16">
                  <c:v>PLO 29 - Nízký Jeseník</c:v>
                </c:pt>
                <c:pt idx="17">
                  <c:v>PLO 30 - Drahanská vrchovina</c:v>
                </c:pt>
                <c:pt idx="18">
                  <c:v>PLO 31 - Českomoravské mezihoří</c:v>
                </c:pt>
                <c:pt idx="19">
                  <c:v>PLO 33 - Předhoří Českomoravské vrchoviny</c:v>
                </c:pt>
                <c:pt idx="20">
                  <c:v>PLO 38 - Bílé Karpaty a Vizovické vrchy</c:v>
                </c:pt>
                <c:pt idx="21">
                  <c:v>PLO 41 - Hostýnsko-vsetínská vrchovina a Javorníky</c:v>
                </c:pt>
              </c:strCache>
            </c:strRef>
          </c:cat>
          <c:val>
            <c:numRef>
              <c:f>'1-Data-PLO-výkaz'!$S$10:$S$31</c:f>
              <c:numCache>
                <c:formatCode>#,##0_ ;[Red]\-#,##0\ </c:formatCode>
                <c:ptCount val="22"/>
                <c:pt idx="0">
                  <c:v>221052</c:v>
                </c:pt>
                <c:pt idx="1">
                  <c:v>58025</c:v>
                </c:pt>
                <c:pt idx="2">
                  <c:v>86152</c:v>
                </c:pt>
                <c:pt idx="3">
                  <c:v>165530</c:v>
                </c:pt>
                <c:pt idx="4">
                  <c:v>3789</c:v>
                </c:pt>
                <c:pt idx="5">
                  <c:v>23701</c:v>
                </c:pt>
                <c:pt idx="6">
                  <c:v>559104</c:v>
                </c:pt>
                <c:pt idx="7">
                  <c:v>151165</c:v>
                </c:pt>
                <c:pt idx="8">
                  <c:v>153803</c:v>
                </c:pt>
                <c:pt idx="9">
                  <c:v>79801</c:v>
                </c:pt>
                <c:pt idx="10">
                  <c:v>571155</c:v>
                </c:pt>
                <c:pt idx="11">
                  <c:v>296567</c:v>
                </c:pt>
                <c:pt idx="12">
                  <c:v>43505</c:v>
                </c:pt>
                <c:pt idx="13">
                  <c:v>96801</c:v>
                </c:pt>
                <c:pt idx="14">
                  <c:v>76964</c:v>
                </c:pt>
                <c:pt idx="15">
                  <c:v>863258</c:v>
                </c:pt>
                <c:pt idx="16">
                  <c:v>154947</c:v>
                </c:pt>
                <c:pt idx="17">
                  <c:v>47243</c:v>
                </c:pt>
                <c:pt idx="18">
                  <c:v>57726</c:v>
                </c:pt>
                <c:pt idx="19">
                  <c:v>151667</c:v>
                </c:pt>
                <c:pt idx="20">
                  <c:v>55571</c:v>
                </c:pt>
                <c:pt idx="21">
                  <c:v>136600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CA-4DFC-987D-56BBAC381B6D}"/>
            </c:ext>
          </c:extLst>
        </c:ser>
        <c:gapWidth val="219"/>
        <c:axId val="359239680"/>
        <c:axId val="359241600"/>
      </c:barChart>
      <c:lineChart>
        <c:grouping val="standard"/>
        <c:ser>
          <c:idx val="3"/>
          <c:order val="0"/>
          <c:tx>
            <c:v>z toho: nahodilá těžba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'1-Data-PLO-výkaz'!$B$10:$B$31</c:f>
              <c:strCache>
                <c:ptCount val="22"/>
                <c:pt idx="0">
                  <c:v>PLO 1 - Krušné hory</c:v>
                </c:pt>
                <c:pt idx="1">
                  <c:v>PLO 3 - Podkrušnohorské pánve</c:v>
                </c:pt>
                <c:pt idx="2">
                  <c:v>PLO 6 - Západočeská pahorkatina</c:v>
                </c:pt>
                <c:pt idx="3">
                  <c:v>PLO 7 - Brdská vrchovina</c:v>
                </c:pt>
                <c:pt idx="4">
                  <c:v>PLO 8 - Křivoklátsko a Český kras</c:v>
                </c:pt>
                <c:pt idx="5">
                  <c:v>PLO 9 - Rakovnicko a Kladenská vrchovina</c:v>
                </c:pt>
                <c:pt idx="6">
                  <c:v>PLO 10 - Středočeská pahorkatina</c:v>
                </c:pt>
                <c:pt idx="7">
                  <c:v>PLO 11 - Český les</c:v>
                </c:pt>
                <c:pt idx="8">
                  <c:v>PLO 12 - Předhoří Šumavy a Novohradských hor</c:v>
                </c:pt>
                <c:pt idx="9">
                  <c:v>PLO 13 - Šumava</c:v>
                </c:pt>
                <c:pt idx="10">
                  <c:v>PLO 16 - Českomoravská vrchovina</c:v>
                </c:pt>
                <c:pt idx="11">
                  <c:v>PLO 17 - Polabí</c:v>
                </c:pt>
                <c:pt idx="12">
                  <c:v>PLO 18 - Severočeská pískovcová plošina</c:v>
                </c:pt>
                <c:pt idx="13">
                  <c:v>PLO 23 - Podkrkonoší</c:v>
                </c:pt>
                <c:pt idx="14">
                  <c:v>PLO 26 - Předhoří Orlických hor</c:v>
                </c:pt>
                <c:pt idx="15">
                  <c:v>PLO 28 - Předhoří Hrubého Jeseníku</c:v>
                </c:pt>
                <c:pt idx="16">
                  <c:v>PLO 29 - Nízký Jeseník</c:v>
                </c:pt>
                <c:pt idx="17">
                  <c:v>PLO 30 - Drahanská vrchovina</c:v>
                </c:pt>
                <c:pt idx="18">
                  <c:v>PLO 31 - Českomoravské mezihoří</c:v>
                </c:pt>
                <c:pt idx="19">
                  <c:v>PLO 33 - Předhoří Českomoravské vrchoviny</c:v>
                </c:pt>
                <c:pt idx="20">
                  <c:v>PLO 38 - Bílé Karpaty a Vizovické vrchy</c:v>
                </c:pt>
                <c:pt idx="21">
                  <c:v>PLO 41 - Hostýnsko-vsetínská vrchovina a Javorníky</c:v>
                </c:pt>
              </c:strCache>
            </c:strRef>
          </c:cat>
          <c:val>
            <c:numRef>
              <c:f>'1-Data-PLO-výkaz'!$T$10:$T$31</c:f>
              <c:numCache>
                <c:formatCode>#,##0_ ;[Red]\-#,##0\ </c:formatCode>
                <c:ptCount val="22"/>
                <c:pt idx="0">
                  <c:v>155843</c:v>
                </c:pt>
                <c:pt idx="1">
                  <c:v>49386</c:v>
                </c:pt>
                <c:pt idx="2">
                  <c:v>54281</c:v>
                </c:pt>
                <c:pt idx="3">
                  <c:v>90922</c:v>
                </c:pt>
                <c:pt idx="4">
                  <c:v>859</c:v>
                </c:pt>
                <c:pt idx="5">
                  <c:v>16957</c:v>
                </c:pt>
                <c:pt idx="6">
                  <c:v>484956</c:v>
                </c:pt>
                <c:pt idx="7">
                  <c:v>124711</c:v>
                </c:pt>
                <c:pt idx="8">
                  <c:v>121218</c:v>
                </c:pt>
                <c:pt idx="9">
                  <c:v>52708</c:v>
                </c:pt>
                <c:pt idx="10">
                  <c:v>540783</c:v>
                </c:pt>
                <c:pt idx="11">
                  <c:v>218183</c:v>
                </c:pt>
                <c:pt idx="12">
                  <c:v>36173</c:v>
                </c:pt>
                <c:pt idx="13">
                  <c:v>86252</c:v>
                </c:pt>
                <c:pt idx="14">
                  <c:v>54192</c:v>
                </c:pt>
                <c:pt idx="15">
                  <c:v>799054</c:v>
                </c:pt>
                <c:pt idx="16">
                  <c:v>151846</c:v>
                </c:pt>
                <c:pt idx="17">
                  <c:v>46393</c:v>
                </c:pt>
                <c:pt idx="18">
                  <c:v>30387</c:v>
                </c:pt>
                <c:pt idx="19">
                  <c:v>146184</c:v>
                </c:pt>
                <c:pt idx="20">
                  <c:v>52523</c:v>
                </c:pt>
                <c:pt idx="21">
                  <c:v>129400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CA-4DFC-987D-56BBAC381B6D}"/>
            </c:ext>
          </c:extLst>
        </c:ser>
        <c:marker val="1"/>
        <c:axId val="359239680"/>
        <c:axId val="359241600"/>
      </c:lineChart>
      <c:catAx>
        <c:axId val="35923968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PLO</a:t>
                </a:r>
              </a:p>
            </c:rich>
          </c:tx>
          <c:layout>
            <c:manualLayout>
              <c:xMode val="edge"/>
              <c:yMode val="edge"/>
              <c:x val="0.90912990826641715"/>
              <c:y val="0.7462069694538439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7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9241600"/>
        <c:crosses val="autoZero"/>
        <c:auto val="1"/>
        <c:lblAlgn val="ctr"/>
        <c:lblOffset val="100"/>
      </c:catAx>
      <c:valAx>
        <c:axId val="359241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m</a:t>
                </a:r>
                <a:r>
                  <a:rPr lang="cs-CZ" sz="1200" b="1" baseline="30000"/>
                  <a:t>3</a:t>
                </a:r>
              </a:p>
            </c:rich>
          </c:tx>
          <c:layout>
            <c:manualLayout>
              <c:xMode val="edge"/>
              <c:yMode val="edge"/>
              <c:x val="7.4895454899820774E-2"/>
              <c:y val="8.0018230006395713E-2"/>
            </c:manualLayout>
          </c:layout>
          <c:spPr>
            <a:noFill/>
            <a:ln>
              <a:noFill/>
            </a:ln>
            <a:effectLst/>
          </c:spPr>
        </c:title>
        <c:numFmt formatCode="#,##0_ ;[Red]\-#,##0\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923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916748525246188"/>
          <c:y val="0.1975778942163543"/>
          <c:w val="0.17433912840102916"/>
          <c:h val="0.11334780019412258"/>
        </c:manualLayout>
      </c:layout>
      <c:spPr>
        <a:solidFill>
          <a:schemeClr val="bg1"/>
        </a:solidFill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/>
      </a:pPr>
      <a:endParaRPr lang="cs-CZ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1" i="0" u="none" strike="noStrike" baseline="0">
                <a:effectLst/>
              </a:rPr>
              <a:t>Těžba dřeva - podle druhu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Les</a:t>
            </a:r>
            <a:r>
              <a:rPr lang="cs-CZ" baseline="0"/>
              <a:t> (MZe) 1-01 </a:t>
            </a:r>
            <a:r>
              <a:rPr lang="cs-CZ" sz="1400" b="0" i="0" u="none" strike="noStrike" baseline="0">
                <a:effectLst/>
              </a:rPr>
              <a:t>(za rok 2017)</a:t>
            </a:r>
            <a:r>
              <a:rPr lang="cs-CZ" baseline="0"/>
              <a:t> - </a:t>
            </a:r>
            <a:r>
              <a:rPr lang="cs-CZ" sz="1200"/>
              <a:t>vyhodnocení</a:t>
            </a:r>
            <a:r>
              <a:rPr lang="cs-CZ" sz="1200" baseline="0"/>
              <a:t> podle PLO (respondenti od 200 ha - do 50 000 ha)</a:t>
            </a:r>
            <a:endParaRPr lang="cs-CZ" sz="1200"/>
          </a:p>
        </c:rich>
      </c:tx>
      <c:layout>
        <c:manualLayout>
          <c:xMode val="edge"/>
          <c:yMode val="edge"/>
          <c:x val="0.17403897271285743"/>
          <c:y val="4.447085568263369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2275044827317438"/>
          <c:y val="0.16341030936534226"/>
          <c:w val="0.81877094005165629"/>
          <c:h val="0.50821173234437866"/>
        </c:manualLayout>
      </c:layout>
      <c:barChart>
        <c:barDir val="col"/>
        <c:grouping val="stacked"/>
        <c:ser>
          <c:idx val="2"/>
          <c:order val="1"/>
          <c:tx>
            <c:v>Těžba dřeva (úmyslná + mimořádná)</c:v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23"/>
              <c:layout>
                <c:manualLayout>
                  <c:x val="4.651162790697709E-2"/>
                  <c:y val="-9.7154065112928775E-2"/>
                </c:manualLayout>
              </c:layout>
              <c:spPr>
                <a:noFill/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'2-Data-PLO-jednotková'!$B$41:$B$64</c:f>
              <c:strCache>
                <c:ptCount val="24"/>
                <c:pt idx="0">
                  <c:v>PLO 1 - Krušné hory</c:v>
                </c:pt>
                <c:pt idx="1">
                  <c:v>PLO 3 - Podkrušnohorské pánve</c:v>
                </c:pt>
                <c:pt idx="2">
                  <c:v>PLO 6 - Západočeská pahorkatina</c:v>
                </c:pt>
                <c:pt idx="3">
                  <c:v>PLO 7 - Brdská vrchovina</c:v>
                </c:pt>
                <c:pt idx="4">
                  <c:v>PLO 8 - Křivoklátsko a Český kras</c:v>
                </c:pt>
                <c:pt idx="5">
                  <c:v>PLO 9 - Rakovnicko a Kladenská vrchovina</c:v>
                </c:pt>
                <c:pt idx="6">
                  <c:v>PLO 10 - Středočeská pahorkatina</c:v>
                </c:pt>
                <c:pt idx="7">
                  <c:v>PLO 11 - Český kras</c:v>
                </c:pt>
                <c:pt idx="8">
                  <c:v>PLO 12 - Předhoří Šumavy a Novohradských hor</c:v>
                </c:pt>
                <c:pt idx="9">
                  <c:v>PLO 13 - Šumava</c:v>
                </c:pt>
                <c:pt idx="10">
                  <c:v>PLO 15 - Jihočeské pánve</c:v>
                </c:pt>
                <c:pt idx="11">
                  <c:v>PLO 16 - Českomoravská vrchovina</c:v>
                </c:pt>
                <c:pt idx="12">
                  <c:v>PLO 17 - Polabí</c:v>
                </c:pt>
                <c:pt idx="13">
                  <c:v>PLO 18 - Severočeská pískovcová plošina</c:v>
                </c:pt>
                <c:pt idx="14">
                  <c:v>PLO 23 - Podkrkonoší</c:v>
                </c:pt>
                <c:pt idx="15">
                  <c:v>PLO 26 - Předhoří Orlických hor</c:v>
                </c:pt>
                <c:pt idx="16">
                  <c:v>PLO 28 - Předhoří Hrubého Jeseníku</c:v>
                </c:pt>
                <c:pt idx="17">
                  <c:v>PLO 29 - Nízký Jeseník</c:v>
                </c:pt>
                <c:pt idx="18">
                  <c:v>PLO 30 - Drahanská vrchovina</c:v>
                </c:pt>
                <c:pt idx="19">
                  <c:v>PLO 31 - Českomoravské mezihoří</c:v>
                </c:pt>
                <c:pt idx="20">
                  <c:v>PLO 33 - Předhoří Českomoravské vrchoviny</c:v>
                </c:pt>
                <c:pt idx="21">
                  <c:v>PLO 38 - Bílé Karpaty a Vizovické vrchy</c:v>
                </c:pt>
                <c:pt idx="22">
                  <c:v>PLO 41 - Hostýnsko-vsetínská vrchovina a Javorníky</c:v>
                </c:pt>
                <c:pt idx="23">
                  <c:v>ČR - (lesy soukromé + lesy měst a obcí)</c:v>
                </c:pt>
              </c:strCache>
            </c:strRef>
          </c:cat>
          <c:val>
            <c:numRef>
              <c:f>'2-Data-PLO-jednotková'!$AC$41:$AC$64</c:f>
              <c:numCache>
                <c:formatCode>0.00%</c:formatCode>
                <c:ptCount val="24"/>
                <c:pt idx="0">
                  <c:v>0.57549960320323545</c:v>
                </c:pt>
                <c:pt idx="1">
                  <c:v>0.49384535367545263</c:v>
                </c:pt>
                <c:pt idx="2">
                  <c:v>0.60285641634175613</c:v>
                </c:pt>
                <c:pt idx="3">
                  <c:v>0.7189556944521307</c:v>
                </c:pt>
                <c:pt idx="4">
                  <c:v>0.66708019213029579</c:v>
                </c:pt>
                <c:pt idx="5">
                  <c:v>0.64034372916512361</c:v>
                </c:pt>
                <c:pt idx="6">
                  <c:v>0.4682059901900073</c:v>
                </c:pt>
                <c:pt idx="7">
                  <c:v>0.52821842829639298</c:v>
                </c:pt>
                <c:pt idx="8">
                  <c:v>0.51710705560496717</c:v>
                </c:pt>
                <c:pt idx="9">
                  <c:v>0.54592006595113907</c:v>
                </c:pt>
                <c:pt idx="10">
                  <c:v>0.38643320277787108</c:v>
                </c:pt>
                <c:pt idx="11">
                  <c:v>0.52516402933230111</c:v>
                </c:pt>
                <c:pt idx="12">
                  <c:v>0.62071648205090213</c:v>
                </c:pt>
                <c:pt idx="13">
                  <c:v>0.60529875089505925</c:v>
                </c:pt>
                <c:pt idx="14">
                  <c:v>0.19172030024612843</c:v>
                </c:pt>
                <c:pt idx="15">
                  <c:v>0.6177001001892467</c:v>
                </c:pt>
                <c:pt idx="16">
                  <c:v>9.2411750810906558E-3</c:v>
                </c:pt>
                <c:pt idx="17">
                  <c:v>6.1370974197507804E-3</c:v>
                </c:pt>
                <c:pt idx="18">
                  <c:v>0.53516961627792869</c:v>
                </c:pt>
                <c:pt idx="19">
                  <c:v>0.81594325734933704</c:v>
                </c:pt>
                <c:pt idx="20">
                  <c:v>0.33574948266203258</c:v>
                </c:pt>
                <c:pt idx="21">
                  <c:v>0.76932290565771855</c:v>
                </c:pt>
                <c:pt idx="22">
                  <c:v>0.21190060543030209</c:v>
                </c:pt>
                <c:pt idx="23">
                  <c:v>0.40158222252706438</c:v>
                </c:pt>
              </c:numCache>
            </c:numRef>
          </c:val>
        </c:ser>
        <c:ser>
          <c:idx val="3"/>
          <c:order val="0"/>
          <c:tx>
            <c:v>Nahodilá těžba</c:v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23"/>
              <c:layout>
                <c:manualLayout>
                  <c:x val="4.7840531561461792E-2"/>
                  <c:y val="-3.23846883709759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'2-Data-PLO-jednotková'!$B$41:$B$64</c:f>
              <c:strCache>
                <c:ptCount val="24"/>
                <c:pt idx="0">
                  <c:v>PLO 1 - Krušné hory</c:v>
                </c:pt>
                <c:pt idx="1">
                  <c:v>PLO 3 - Podkrušnohorské pánve</c:v>
                </c:pt>
                <c:pt idx="2">
                  <c:v>PLO 6 - Západočeská pahorkatina</c:v>
                </c:pt>
                <c:pt idx="3">
                  <c:v>PLO 7 - Brdská vrchovina</c:v>
                </c:pt>
                <c:pt idx="4">
                  <c:v>PLO 8 - Křivoklátsko a Český kras</c:v>
                </c:pt>
                <c:pt idx="5">
                  <c:v>PLO 9 - Rakovnicko a Kladenská vrchovina</c:v>
                </c:pt>
                <c:pt idx="6">
                  <c:v>PLO 10 - Středočeská pahorkatina</c:v>
                </c:pt>
                <c:pt idx="7">
                  <c:v>PLO 11 - Český kras</c:v>
                </c:pt>
                <c:pt idx="8">
                  <c:v>PLO 12 - Předhoří Šumavy a Novohradských hor</c:v>
                </c:pt>
                <c:pt idx="9">
                  <c:v>PLO 13 - Šumava</c:v>
                </c:pt>
                <c:pt idx="10">
                  <c:v>PLO 15 - Jihočeské pánve</c:v>
                </c:pt>
                <c:pt idx="11">
                  <c:v>PLO 16 - Českomoravská vrchovina</c:v>
                </c:pt>
                <c:pt idx="12">
                  <c:v>PLO 17 - Polabí</c:v>
                </c:pt>
                <c:pt idx="13">
                  <c:v>PLO 18 - Severočeská pískovcová plošina</c:v>
                </c:pt>
                <c:pt idx="14">
                  <c:v>PLO 23 - Podkrkonoší</c:v>
                </c:pt>
                <c:pt idx="15">
                  <c:v>PLO 26 - Předhoří Orlických hor</c:v>
                </c:pt>
                <c:pt idx="16">
                  <c:v>PLO 28 - Předhoří Hrubého Jeseníku</c:v>
                </c:pt>
                <c:pt idx="17">
                  <c:v>PLO 29 - Nízký Jeseník</c:v>
                </c:pt>
                <c:pt idx="18">
                  <c:v>PLO 30 - Drahanská vrchovina</c:v>
                </c:pt>
                <c:pt idx="19">
                  <c:v>PLO 31 - Českomoravské mezihoří</c:v>
                </c:pt>
                <c:pt idx="20">
                  <c:v>PLO 33 - Předhoří Českomoravské vrchoviny</c:v>
                </c:pt>
                <c:pt idx="21">
                  <c:v>PLO 38 - Bílé Karpaty a Vizovické vrchy</c:v>
                </c:pt>
                <c:pt idx="22">
                  <c:v>PLO 41 - Hostýnsko-vsetínská vrchovina a Javorníky</c:v>
                </c:pt>
                <c:pt idx="23">
                  <c:v>ČR - (lesy soukromé + lesy měst a obcí)</c:v>
                </c:pt>
              </c:strCache>
            </c:strRef>
          </c:cat>
          <c:val>
            <c:numRef>
              <c:f>'2-Data-PLO-jednotková'!$AB$41:$AB$64</c:f>
              <c:numCache>
                <c:formatCode>0.00%</c:formatCode>
                <c:ptCount val="24"/>
                <c:pt idx="0">
                  <c:v>0.42450039679676832</c:v>
                </c:pt>
                <c:pt idx="1">
                  <c:v>0.50615464632454965</c:v>
                </c:pt>
                <c:pt idx="2">
                  <c:v>0.39714358365824942</c:v>
                </c:pt>
                <c:pt idx="3">
                  <c:v>0.28104430554787513</c:v>
                </c:pt>
                <c:pt idx="4">
                  <c:v>0.33291980786971209</c:v>
                </c:pt>
                <c:pt idx="5">
                  <c:v>0.35965627083487967</c:v>
                </c:pt>
                <c:pt idx="6">
                  <c:v>0.53179400980999281</c:v>
                </c:pt>
                <c:pt idx="7">
                  <c:v>0.47178157170360902</c:v>
                </c:pt>
                <c:pt idx="8">
                  <c:v>0.48289294439503433</c:v>
                </c:pt>
                <c:pt idx="9">
                  <c:v>0.45407993404886132</c:v>
                </c:pt>
                <c:pt idx="10">
                  <c:v>0.61356679722213059</c:v>
                </c:pt>
                <c:pt idx="11">
                  <c:v>0.47483597066769756</c:v>
                </c:pt>
                <c:pt idx="12">
                  <c:v>0.37928351794910042</c:v>
                </c:pt>
                <c:pt idx="13">
                  <c:v>0.39470124910494297</c:v>
                </c:pt>
                <c:pt idx="14">
                  <c:v>0.80827969975387548</c:v>
                </c:pt>
                <c:pt idx="15">
                  <c:v>0.38229989981075557</c:v>
                </c:pt>
                <c:pt idx="16">
                  <c:v>0.99075882491890932</c:v>
                </c:pt>
                <c:pt idx="17">
                  <c:v>0.99386290258024856</c:v>
                </c:pt>
                <c:pt idx="18">
                  <c:v>0.46483038372207353</c:v>
                </c:pt>
                <c:pt idx="19">
                  <c:v>0.1840567426506669</c:v>
                </c:pt>
                <c:pt idx="20">
                  <c:v>0.66425051733796769</c:v>
                </c:pt>
                <c:pt idx="21">
                  <c:v>0.2306770943422814</c:v>
                </c:pt>
                <c:pt idx="22">
                  <c:v>0.78809939456970213</c:v>
                </c:pt>
                <c:pt idx="23">
                  <c:v>0.59841777747293068</c:v>
                </c:pt>
              </c:numCache>
            </c:numRef>
          </c:val>
        </c:ser>
        <c:gapWidth val="219"/>
        <c:overlap val="100"/>
        <c:axId val="231043840"/>
        <c:axId val="231045760"/>
      </c:barChart>
      <c:catAx>
        <c:axId val="23104384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PLO</a:t>
                </a:r>
              </a:p>
            </c:rich>
          </c:tx>
          <c:layout>
            <c:manualLayout>
              <c:xMode val="edge"/>
              <c:yMode val="edge"/>
              <c:x val="0.93532467925969665"/>
              <c:y val="0.70390506058683078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7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1045760"/>
        <c:crosses val="autoZero"/>
        <c:auto val="1"/>
        <c:lblAlgn val="ctr"/>
        <c:lblOffset val="100"/>
      </c:catAx>
      <c:valAx>
        <c:axId val="2310457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%</a:t>
                </a:r>
                <a:endParaRPr lang="cs-CZ" sz="1200" b="1" baseline="30000"/>
              </a:p>
            </c:rich>
          </c:tx>
          <c:layout>
            <c:manualLayout>
              <c:xMode val="edge"/>
              <c:yMode val="edge"/>
              <c:x val="7.4895454899821343E-2"/>
              <c:y val="8.0018230006395519E-2"/>
            </c:manualLayout>
          </c:layout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104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7127773222626331"/>
          <c:y val="0.16115224903446873"/>
          <c:w val="0.35663186184088136"/>
          <c:h val="7.4879801210492036E-2"/>
        </c:manualLayout>
      </c:layout>
      <c:spPr>
        <a:solidFill>
          <a:schemeClr val="bg1"/>
        </a:solidFill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/>
      </a:pPr>
      <a:endParaRPr lang="cs-CZ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1" i="0" u="none" strike="noStrike" baseline="0">
                <a:effectLst/>
              </a:rPr>
              <a:t>Těžba dřeva - podle druhu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Les</a:t>
            </a:r>
            <a:r>
              <a:rPr lang="cs-CZ" baseline="0"/>
              <a:t> (MZe) 1-01 </a:t>
            </a:r>
            <a:r>
              <a:rPr lang="cs-CZ" sz="1400" b="0" i="0" u="none" strike="noStrike" baseline="0">
                <a:effectLst/>
              </a:rPr>
              <a:t>(za rok 2018)</a:t>
            </a:r>
            <a:r>
              <a:rPr lang="cs-CZ" baseline="0"/>
              <a:t> - </a:t>
            </a:r>
            <a:r>
              <a:rPr lang="cs-CZ" sz="1200"/>
              <a:t>vyhodnocení</a:t>
            </a:r>
            <a:r>
              <a:rPr lang="cs-CZ" sz="1200" baseline="0"/>
              <a:t> podle PLO (respondenti od 200 ha - do 50 000 ha)</a:t>
            </a:r>
            <a:endParaRPr lang="cs-CZ" sz="1200"/>
          </a:p>
        </c:rich>
      </c:tx>
      <c:layout>
        <c:manualLayout>
          <c:xMode val="edge"/>
          <c:yMode val="edge"/>
          <c:x val="0.21485169304332039"/>
          <c:y val="4.710500126687415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2275044827317404"/>
          <c:y val="0.16341030936534162"/>
          <c:w val="0.766297433751015"/>
          <c:h val="0.50821173234437689"/>
        </c:manualLayout>
      </c:layout>
      <c:barChart>
        <c:barDir val="col"/>
        <c:grouping val="stacked"/>
        <c:ser>
          <c:idx val="2"/>
          <c:order val="1"/>
          <c:tx>
            <c:v>Těžba dřeva (úmyslná + mimořádná)</c:v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22"/>
              <c:layout>
                <c:manualLayout>
                  <c:x val="4.651162790697691E-2"/>
                  <c:y val="-9.7154065112928317E-2"/>
                </c:manualLayout>
              </c:layout>
              <c:spPr>
                <a:noFill/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47-4C9C-AD0E-B2E138ADD52A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('2-Data-PLO-jednotková'!$B$41:$B$50,'2-Data-PLO-jednotková'!$B$52:$B$64)</c:f>
              <c:strCache>
                <c:ptCount val="23"/>
                <c:pt idx="0">
                  <c:v>PLO 1 - Krušné hory</c:v>
                </c:pt>
                <c:pt idx="1">
                  <c:v>PLO 3 - Podkrušnohorské pánve</c:v>
                </c:pt>
                <c:pt idx="2">
                  <c:v>PLO 6 - Západočeská pahorkatina</c:v>
                </c:pt>
                <c:pt idx="3">
                  <c:v>PLO 7 - Brdská vrchovina</c:v>
                </c:pt>
                <c:pt idx="4">
                  <c:v>PLO 8 - Křivoklátsko a Český kras</c:v>
                </c:pt>
                <c:pt idx="5">
                  <c:v>PLO 9 - Rakovnicko a Kladenská vrchovina</c:v>
                </c:pt>
                <c:pt idx="6">
                  <c:v>PLO 10 - Středočeská pahorkatina</c:v>
                </c:pt>
                <c:pt idx="7">
                  <c:v>PLO 11 - Český les</c:v>
                </c:pt>
                <c:pt idx="8">
                  <c:v>PLO 12 - Předhoří Šumavy a Novohradských hor</c:v>
                </c:pt>
                <c:pt idx="9">
                  <c:v>PLO 13 - Šumava</c:v>
                </c:pt>
                <c:pt idx="10">
                  <c:v>PLO 16 - Českomoravská vrchovina</c:v>
                </c:pt>
                <c:pt idx="11">
                  <c:v>PLO 17 - Polabí</c:v>
                </c:pt>
                <c:pt idx="12">
                  <c:v>PLO 18 - Severočeská pískovcová plošina</c:v>
                </c:pt>
                <c:pt idx="13">
                  <c:v>PLO 23 - Podkrkonoší</c:v>
                </c:pt>
                <c:pt idx="14">
                  <c:v>PLO 26 - Předhoří Orlických hor</c:v>
                </c:pt>
                <c:pt idx="15">
                  <c:v>PLO 28 - Předhoří Hrubého Jeseníku</c:v>
                </c:pt>
                <c:pt idx="16">
                  <c:v>PLO 29 - Nízký Jeseník</c:v>
                </c:pt>
                <c:pt idx="17">
                  <c:v>PLO 30 - Drahanská vrchovina</c:v>
                </c:pt>
                <c:pt idx="18">
                  <c:v>PLO 31 - Českomoravské mezihoří</c:v>
                </c:pt>
                <c:pt idx="19">
                  <c:v>PLO 33 - Předhoří Českomoravské vrchoviny</c:v>
                </c:pt>
                <c:pt idx="20">
                  <c:v>PLO 38 - Bílé Karpaty a Vizovické vrchy</c:v>
                </c:pt>
                <c:pt idx="21">
                  <c:v>PLO 41 - Hostýnsko-vsetínská vrchovina a Javorníky</c:v>
                </c:pt>
                <c:pt idx="22">
                  <c:v>ČR - (lesy soukromé + lesy měst a obcí)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'2-Data-PLO-jednotková'!$B$41:$B$64</c15:sqref>
                  </c15:fullRef>
                </c:ext>
              </c:extLst>
            </c:strRef>
          </c:cat>
          <c:val>
            <c:numRef>
              <c:f>('2-Data-PLO-jednotková'!$AC$41:$AC$50,'2-Data-PLO-jednotková'!$AC$52:$AC$64)</c:f>
              <c:numCache>
                <c:formatCode>0.00%</c:formatCode>
                <c:ptCount val="23"/>
                <c:pt idx="0">
                  <c:v>0.29499393807791835</c:v>
                </c:pt>
                <c:pt idx="1">
                  <c:v>0.14888410168031024</c:v>
                </c:pt>
                <c:pt idx="2">
                  <c:v>0.36993917726808501</c:v>
                </c:pt>
                <c:pt idx="3">
                  <c:v>0.45072192351839524</c:v>
                </c:pt>
                <c:pt idx="4">
                  <c:v>0.77329110583267369</c:v>
                </c:pt>
                <c:pt idx="5">
                  <c:v>0.28454495590903406</c:v>
                </c:pt>
                <c:pt idx="6">
                  <c:v>0.13261933379120933</c:v>
                </c:pt>
                <c:pt idx="7">
                  <c:v>0.17500082691099131</c:v>
                </c:pt>
                <c:pt idx="8">
                  <c:v>0.21186192727059938</c:v>
                </c:pt>
                <c:pt idx="9">
                  <c:v>0.33950702372150732</c:v>
                </c:pt>
                <c:pt idx="10">
                  <c:v>5.3176458229377305E-2</c:v>
                </c:pt>
                <c:pt idx="11">
                  <c:v>0.26430452477854932</c:v>
                </c:pt>
                <c:pt idx="12">
                  <c:v>0.16853235260314905</c:v>
                </c:pt>
                <c:pt idx="13">
                  <c:v>0.10897614694063122</c:v>
                </c:pt>
                <c:pt idx="14">
                  <c:v>0.29587859258874388</c:v>
                </c:pt>
                <c:pt idx="15">
                  <c:v>7.4374057350178199E-2</c:v>
                </c:pt>
                <c:pt idx="16">
                  <c:v>2.0013294868567982E-2</c:v>
                </c:pt>
                <c:pt idx="17">
                  <c:v>1.7992083483267383E-2</c:v>
                </c:pt>
                <c:pt idx="18">
                  <c:v>0.47359941793992338</c:v>
                </c:pt>
                <c:pt idx="19">
                  <c:v>3.6151568897650775E-2</c:v>
                </c:pt>
                <c:pt idx="20">
                  <c:v>5.4848752046930974E-2</c:v>
                </c:pt>
                <c:pt idx="21">
                  <c:v>5.2708638360175704E-2</c:v>
                </c:pt>
                <c:pt idx="22">
                  <c:v>0.14574178136404844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'2-Data-PLO-jednotková'!$AC$41:$AC$64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47-4C9C-AD0E-B2E138ADD52A}"/>
            </c:ext>
          </c:extLst>
        </c:ser>
        <c:ser>
          <c:idx val="3"/>
          <c:order val="0"/>
          <c:tx>
            <c:v>Nahodilá těžba</c:v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22"/>
              <c:layout>
                <c:manualLayout>
                  <c:x val="4.7840531561461792E-2"/>
                  <c:y val="-3.23846883709759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47-4C9C-AD0E-B2E138ADD52A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('2-Data-PLO-jednotková'!$B$41:$B$50,'2-Data-PLO-jednotková'!$B$52:$B$64)</c:f>
              <c:strCache>
                <c:ptCount val="23"/>
                <c:pt idx="0">
                  <c:v>PLO 1 - Krušné hory</c:v>
                </c:pt>
                <c:pt idx="1">
                  <c:v>PLO 3 - Podkrušnohorské pánve</c:v>
                </c:pt>
                <c:pt idx="2">
                  <c:v>PLO 6 - Západočeská pahorkatina</c:v>
                </c:pt>
                <c:pt idx="3">
                  <c:v>PLO 7 - Brdská vrchovina</c:v>
                </c:pt>
                <c:pt idx="4">
                  <c:v>PLO 8 - Křivoklátsko a Český kras</c:v>
                </c:pt>
                <c:pt idx="5">
                  <c:v>PLO 9 - Rakovnicko a Kladenská vrchovina</c:v>
                </c:pt>
                <c:pt idx="6">
                  <c:v>PLO 10 - Středočeská pahorkatina</c:v>
                </c:pt>
                <c:pt idx="7">
                  <c:v>PLO 11 - Český les</c:v>
                </c:pt>
                <c:pt idx="8">
                  <c:v>PLO 12 - Předhoří Šumavy a Novohradských hor</c:v>
                </c:pt>
                <c:pt idx="9">
                  <c:v>PLO 13 - Šumava</c:v>
                </c:pt>
                <c:pt idx="10">
                  <c:v>PLO 16 - Českomoravská vrchovina</c:v>
                </c:pt>
                <c:pt idx="11">
                  <c:v>PLO 17 - Polabí</c:v>
                </c:pt>
                <c:pt idx="12">
                  <c:v>PLO 18 - Severočeská pískovcová plošina</c:v>
                </c:pt>
                <c:pt idx="13">
                  <c:v>PLO 23 - Podkrkonoší</c:v>
                </c:pt>
                <c:pt idx="14">
                  <c:v>PLO 26 - Předhoří Orlických hor</c:v>
                </c:pt>
                <c:pt idx="15">
                  <c:v>PLO 28 - Předhoří Hrubého Jeseníku</c:v>
                </c:pt>
                <c:pt idx="16">
                  <c:v>PLO 29 - Nízký Jeseník</c:v>
                </c:pt>
                <c:pt idx="17">
                  <c:v>PLO 30 - Drahanská vrchovina</c:v>
                </c:pt>
                <c:pt idx="18">
                  <c:v>PLO 31 - Českomoravské mezihoří</c:v>
                </c:pt>
                <c:pt idx="19">
                  <c:v>PLO 33 - Předhoří Českomoravské vrchoviny</c:v>
                </c:pt>
                <c:pt idx="20">
                  <c:v>PLO 38 - Bílé Karpaty a Vizovické vrchy</c:v>
                </c:pt>
                <c:pt idx="21">
                  <c:v>PLO 41 - Hostýnsko-vsetínská vrchovina a Javorníky</c:v>
                </c:pt>
                <c:pt idx="22">
                  <c:v>ČR - (lesy soukromé + lesy měst a obcí)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'2-Data-PLO-jednotková'!$B$41:$B$64</c15:sqref>
                  </c15:fullRef>
                </c:ext>
              </c:extLst>
            </c:strRef>
          </c:cat>
          <c:val>
            <c:numRef>
              <c:f>('2-Data-PLO-jednotková'!$AB$41:$AB$50,'2-Data-PLO-jednotková'!$AB$52:$AB$64)</c:f>
              <c:numCache>
                <c:formatCode>0.00%</c:formatCode>
                <c:ptCount val="23"/>
                <c:pt idx="0">
                  <c:v>0.70500606192208159</c:v>
                </c:pt>
                <c:pt idx="1">
                  <c:v>0.85111589831969126</c:v>
                </c:pt>
                <c:pt idx="2">
                  <c:v>0.63006082273191566</c:v>
                </c:pt>
                <c:pt idx="3">
                  <c:v>0.54927807648160465</c:v>
                </c:pt>
                <c:pt idx="4">
                  <c:v>0.22670889416732712</c:v>
                </c:pt>
                <c:pt idx="5">
                  <c:v>0.7154550440909665</c:v>
                </c:pt>
                <c:pt idx="6">
                  <c:v>0.86738066620879295</c:v>
                </c:pt>
                <c:pt idx="7">
                  <c:v>0.82499917308901016</c:v>
                </c:pt>
                <c:pt idx="8">
                  <c:v>0.78813807272940062</c:v>
                </c:pt>
                <c:pt idx="9">
                  <c:v>0.66049297627849546</c:v>
                </c:pt>
                <c:pt idx="10">
                  <c:v>0.94682354177062256</c:v>
                </c:pt>
                <c:pt idx="11">
                  <c:v>0.73569547522145273</c:v>
                </c:pt>
                <c:pt idx="12">
                  <c:v>0.83146764739685097</c:v>
                </c:pt>
                <c:pt idx="13">
                  <c:v>0.8910238530593696</c:v>
                </c:pt>
                <c:pt idx="14">
                  <c:v>0.70412140741125762</c:v>
                </c:pt>
                <c:pt idx="15">
                  <c:v>0.92562594264982456</c:v>
                </c:pt>
                <c:pt idx="16">
                  <c:v>0.97998670513143149</c:v>
                </c:pt>
                <c:pt idx="17">
                  <c:v>0.98200791651673269</c:v>
                </c:pt>
                <c:pt idx="18">
                  <c:v>0.52640058206007689</c:v>
                </c:pt>
                <c:pt idx="19">
                  <c:v>0.96384843110234963</c:v>
                </c:pt>
                <c:pt idx="20">
                  <c:v>0.94515124795306904</c:v>
                </c:pt>
                <c:pt idx="21">
                  <c:v>0.94729136163982464</c:v>
                </c:pt>
                <c:pt idx="22">
                  <c:v>0.85425821863595175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'2-Data-PLO-jednotková'!$AB$41:$AB$64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47-4C9C-AD0E-B2E138ADD52A}"/>
            </c:ext>
          </c:extLst>
        </c:ser>
        <c:gapWidth val="219"/>
        <c:overlap val="100"/>
        <c:axId val="231564416"/>
        <c:axId val="231566336"/>
      </c:barChart>
      <c:catAx>
        <c:axId val="23156441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PLO</a:t>
                </a:r>
              </a:p>
            </c:rich>
          </c:tx>
          <c:layout>
            <c:manualLayout>
              <c:xMode val="edge"/>
              <c:yMode val="edge"/>
              <c:x val="0.89451194182122307"/>
              <c:y val="0.7197104062412276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7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1566336"/>
        <c:crosses val="autoZero"/>
        <c:auto val="1"/>
        <c:lblAlgn val="ctr"/>
        <c:lblOffset val="100"/>
      </c:catAx>
      <c:valAx>
        <c:axId val="231566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%</a:t>
                </a:r>
                <a:endParaRPr lang="cs-CZ" sz="1200" b="1" baseline="30000"/>
              </a:p>
            </c:rich>
          </c:tx>
          <c:layout>
            <c:manualLayout>
              <c:xMode val="edge"/>
              <c:yMode val="edge"/>
              <c:x val="7.489545489982094E-2"/>
              <c:y val="8.0018230006395574E-2"/>
            </c:manualLayout>
          </c:layout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156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433707645929168"/>
          <c:y val="0.16576881983688349"/>
          <c:w val="0.20212655976142521"/>
          <c:h val="0.1170271829702441"/>
        </c:manualLayout>
      </c:layout>
      <c:spPr>
        <a:solidFill>
          <a:schemeClr val="bg1"/>
        </a:solidFill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/>
      </a:pPr>
      <a:endParaRPr lang="cs-CZ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Výnosy na těžební činnost - realizace dříví</a:t>
            </a:r>
            <a:endParaRPr lang="cs-CZ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9624980796550489E-2"/>
          <c:y val="8.0335917312661514E-2"/>
          <c:w val="0.91732124658646463"/>
          <c:h val="0.51859427455289053"/>
        </c:manualLayout>
      </c:layout>
      <c:barChart>
        <c:barDir val="col"/>
        <c:grouping val="clustered"/>
        <c:ser>
          <c:idx val="0"/>
          <c:order val="0"/>
          <c:tx>
            <c:strRef>
              <c:f>'4-ČasŘad-TČ'!$NF$102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20"/>
              <c:layout>
                <c:manualLayout>
                  <c:x val="-3.1002946793475092E-3"/>
                  <c:y val="-4.3927648578811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43-4B8C-B655-8B4E863229A5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('4-ČasŘad-TČ'!$NG$101,'4-ČasŘad-TČ'!$NJ$101,'4-ČasŘad-TČ'!$NM$101:$NT$101,'4-ČasŘad-TČ'!$NX$101:$NZ$101,'4-ČasŘad-TČ'!$OH$101,'4-ČasŘad-TČ'!$OK$101:$OM$101,'4-ČasŘad-TČ'!$OO$101,'4-ČasŘad-TČ'!$OT$101,'4-ČasŘad-TČ'!$OW$101:$OX$101)</c:f>
              <c:strCache>
                <c:ptCount val="21"/>
                <c:pt idx="0">
                  <c:v>PLO 1 - Krušné hory</c:v>
                </c:pt>
                <c:pt idx="1">
                  <c:v>PLO 3 - Karlovarská vrchovina</c:v>
                </c:pt>
                <c:pt idx="2">
                  <c:v>PLO 6 - Západočeská pahorkatina</c:v>
                </c:pt>
                <c:pt idx="3">
                  <c:v>PLO 7 - Brdská vrchovina</c:v>
                </c:pt>
                <c:pt idx="4">
                  <c:v>PLO 8 - Křivoklátsko a Český kras</c:v>
                </c:pt>
                <c:pt idx="5">
                  <c:v>PLO 9 - Rakovnicko-kladenská pahorkatina</c:v>
                </c:pt>
                <c:pt idx="6">
                  <c:v>PLO 10 - Středočeská pahorkatina</c:v>
                </c:pt>
                <c:pt idx="7">
                  <c:v>PLO 11 - Český les</c:v>
                </c:pt>
                <c:pt idx="8">
                  <c:v>PLO 12 - Předhoří Šumavy a Novohradských hor</c:v>
                </c:pt>
                <c:pt idx="9">
                  <c:v>PLO 13 - Šumava</c:v>
                </c:pt>
                <c:pt idx="10">
                  <c:v>PLO 16 - Českomoravská vrchovina</c:v>
                </c:pt>
                <c:pt idx="11">
                  <c:v>PLO 17 - Polabí</c:v>
                </c:pt>
                <c:pt idx="12">
                  <c:v>PLO 18 - Severočeská pískovcová plošina a Český ráj</c:v>
                </c:pt>
                <c:pt idx="13">
                  <c:v>PLO 26 - Předhoří Orlických hor</c:v>
                </c:pt>
                <c:pt idx="14">
                  <c:v>PLO 29 - Nízký Jeseník</c:v>
                </c:pt>
                <c:pt idx="15">
                  <c:v>PLO 30 - Drahanská vrchovina</c:v>
                </c:pt>
                <c:pt idx="16">
                  <c:v>PLO 31 - Českomoravské mezihoří</c:v>
                </c:pt>
                <c:pt idx="17">
                  <c:v>PLO 33 - Předhoří Českomoravské vrchoviny</c:v>
                </c:pt>
                <c:pt idx="18">
                  <c:v>PLO 38 - Bílé Karpaty a Vizovické vrchy</c:v>
                </c:pt>
                <c:pt idx="19">
                  <c:v>PLO 41 - Hostýnskovsetínské vrchy a Javorníky</c:v>
                </c:pt>
                <c:pt idx="20">
                  <c:v>ČR - (lesy soukromé + lesy měst a obcí)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'4-ČasŘad-TČ'!$NG$101:$OX$101</c15:sqref>
                  </c15:fullRef>
                </c:ext>
              </c:extLst>
            </c:strRef>
          </c:cat>
          <c:val>
            <c:numRef>
              <c:f>('4-ČasŘad-TČ'!$NG$102,'4-ČasŘad-TČ'!$NJ$102,'4-ČasŘad-TČ'!$NM$102:$NT$102,'4-ČasŘad-TČ'!$NX$102:$NZ$102,'4-ČasŘad-TČ'!$OH$102,'4-ČasŘad-TČ'!$OK$102:$OM$102,'4-ČasŘad-TČ'!$OO$102,'4-ČasŘad-TČ'!$OT$102,'4-ČasŘad-TČ'!$OW$102:$OX$102)</c:f>
              <c:numCache>
                <c:formatCode>#,##0.00_ ;[Red]\-#,##0.00\ </c:formatCode>
                <c:ptCount val="21"/>
                <c:pt idx="0">
                  <c:v>1011</c:v>
                </c:pt>
                <c:pt idx="1">
                  <c:v>1629</c:v>
                </c:pt>
                <c:pt idx="2">
                  <c:v>1255</c:v>
                </c:pt>
                <c:pt idx="3">
                  <c:v>1564</c:v>
                </c:pt>
                <c:pt idx="4">
                  <c:v>1426</c:v>
                </c:pt>
                <c:pt idx="5">
                  <c:v>1022</c:v>
                </c:pt>
                <c:pt idx="6">
                  <c:v>1516</c:v>
                </c:pt>
                <c:pt idx="7">
                  <c:v>1506</c:v>
                </c:pt>
                <c:pt idx="8">
                  <c:v>1527</c:v>
                </c:pt>
                <c:pt idx="9">
                  <c:v>1582</c:v>
                </c:pt>
                <c:pt idx="10">
                  <c:v>1587</c:v>
                </c:pt>
                <c:pt idx="11">
                  <c:v>1616</c:v>
                </c:pt>
                <c:pt idx="12">
                  <c:v>1388</c:v>
                </c:pt>
                <c:pt idx="13">
                  <c:v>1530</c:v>
                </c:pt>
                <c:pt idx="14">
                  <c:v>1346</c:v>
                </c:pt>
                <c:pt idx="15">
                  <c:v>1363</c:v>
                </c:pt>
                <c:pt idx="16">
                  <c:v>1524</c:v>
                </c:pt>
                <c:pt idx="17">
                  <c:v>1339</c:v>
                </c:pt>
                <c:pt idx="18">
                  <c:v>1576</c:v>
                </c:pt>
                <c:pt idx="19">
                  <c:v>1547</c:v>
                </c:pt>
                <c:pt idx="20">
                  <c:v>1451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'4-ČasŘad-TČ'!$NG$102:$OX$102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43-4B8C-B655-8B4E863229A5}"/>
            </c:ext>
          </c:extLst>
        </c:ser>
        <c:ser>
          <c:idx val="1"/>
          <c:order val="1"/>
          <c:tx>
            <c:strRef>
              <c:f>'4-ČasŘad-TČ'!$NF$103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20"/>
              <c:layout>
                <c:manualLayout>
                  <c:x val="1.5501473396737553E-2"/>
                  <c:y val="-5.4263565891472874E-2"/>
                </c:manualLayout>
              </c:layout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43-4B8C-B655-8B4E863229A5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('4-ČasŘad-TČ'!$NG$101,'4-ČasŘad-TČ'!$NJ$101,'4-ČasŘad-TČ'!$NM$101:$NT$101,'4-ČasŘad-TČ'!$NX$101:$NZ$101,'4-ČasŘad-TČ'!$OH$101,'4-ČasŘad-TČ'!$OK$101:$OM$101,'4-ČasŘad-TČ'!$OO$101,'4-ČasŘad-TČ'!$OT$101,'4-ČasŘad-TČ'!$OW$101:$OX$101)</c:f>
              <c:strCache>
                <c:ptCount val="21"/>
                <c:pt idx="0">
                  <c:v>PLO 1 - Krušné hory</c:v>
                </c:pt>
                <c:pt idx="1">
                  <c:v>PLO 3 - Karlovarská vrchovina</c:v>
                </c:pt>
                <c:pt idx="2">
                  <c:v>PLO 6 - Západočeská pahorkatina</c:v>
                </c:pt>
                <c:pt idx="3">
                  <c:v>PLO 7 - Brdská vrchovina</c:v>
                </c:pt>
                <c:pt idx="4">
                  <c:v>PLO 8 - Křivoklátsko a Český kras</c:v>
                </c:pt>
                <c:pt idx="5">
                  <c:v>PLO 9 - Rakovnicko-kladenská pahorkatina</c:v>
                </c:pt>
                <c:pt idx="6">
                  <c:v>PLO 10 - Středočeská pahorkatina</c:v>
                </c:pt>
                <c:pt idx="7">
                  <c:v>PLO 11 - Český les</c:v>
                </c:pt>
                <c:pt idx="8">
                  <c:v>PLO 12 - Předhoří Šumavy a Novohradských hor</c:v>
                </c:pt>
                <c:pt idx="9">
                  <c:v>PLO 13 - Šumava</c:v>
                </c:pt>
                <c:pt idx="10">
                  <c:v>PLO 16 - Českomoravská vrchovina</c:v>
                </c:pt>
                <c:pt idx="11">
                  <c:v>PLO 17 - Polabí</c:v>
                </c:pt>
                <c:pt idx="12">
                  <c:v>PLO 18 - Severočeská pískovcová plošina a Český ráj</c:v>
                </c:pt>
                <c:pt idx="13">
                  <c:v>PLO 26 - Předhoří Orlických hor</c:v>
                </c:pt>
                <c:pt idx="14">
                  <c:v>PLO 29 - Nízký Jeseník</c:v>
                </c:pt>
                <c:pt idx="15">
                  <c:v>PLO 30 - Drahanská vrchovina</c:v>
                </c:pt>
                <c:pt idx="16">
                  <c:v>PLO 31 - Českomoravské mezihoří</c:v>
                </c:pt>
                <c:pt idx="17">
                  <c:v>PLO 33 - Předhoří Českomoravské vrchoviny</c:v>
                </c:pt>
                <c:pt idx="18">
                  <c:v>PLO 38 - Bílé Karpaty a Vizovické vrchy</c:v>
                </c:pt>
                <c:pt idx="19">
                  <c:v>PLO 41 - Hostýnskovsetínské vrchy a Javorníky</c:v>
                </c:pt>
                <c:pt idx="20">
                  <c:v>ČR - (lesy soukromé + lesy měst a obcí)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'4-ČasŘad-TČ'!$NG$101:$OX$101</c15:sqref>
                  </c15:fullRef>
                </c:ext>
              </c:extLst>
            </c:strRef>
          </c:cat>
          <c:val>
            <c:numRef>
              <c:f>('4-ČasŘad-TČ'!$NG$103,'4-ČasŘad-TČ'!$NJ$103,'4-ČasŘad-TČ'!$NM$103:$NT$103,'4-ČasŘad-TČ'!$NX$103:$NZ$103,'4-ČasŘad-TČ'!$OH$103,'4-ČasŘad-TČ'!$OK$103:$OM$103,'4-ČasŘad-TČ'!$OO$103,'4-ČasŘad-TČ'!$OT$103,'4-ČasŘad-TČ'!$OW$103:$OX$103)</c:f>
              <c:numCache>
                <c:formatCode>#,##0.00_ ;[Red]\-#,##0.00\ </c:formatCode>
                <c:ptCount val="21"/>
                <c:pt idx="0">
                  <c:v>1212</c:v>
                </c:pt>
                <c:pt idx="1">
                  <c:v>1321</c:v>
                </c:pt>
                <c:pt idx="2">
                  <c:v>1146</c:v>
                </c:pt>
                <c:pt idx="3">
                  <c:v>1380</c:v>
                </c:pt>
                <c:pt idx="4">
                  <c:v>1050</c:v>
                </c:pt>
                <c:pt idx="5">
                  <c:v>1109</c:v>
                </c:pt>
                <c:pt idx="6">
                  <c:v>1269</c:v>
                </c:pt>
                <c:pt idx="7">
                  <c:v>1426</c:v>
                </c:pt>
                <c:pt idx="8">
                  <c:v>1043</c:v>
                </c:pt>
                <c:pt idx="9">
                  <c:v>1263</c:v>
                </c:pt>
                <c:pt idx="10">
                  <c:v>1272</c:v>
                </c:pt>
                <c:pt idx="11">
                  <c:v>1149</c:v>
                </c:pt>
                <c:pt idx="12">
                  <c:v>1265</c:v>
                </c:pt>
                <c:pt idx="13">
                  <c:v>1141</c:v>
                </c:pt>
                <c:pt idx="14">
                  <c:v>905</c:v>
                </c:pt>
                <c:pt idx="15">
                  <c:v>1135</c:v>
                </c:pt>
                <c:pt idx="16">
                  <c:v>1417</c:v>
                </c:pt>
                <c:pt idx="17">
                  <c:v>1115</c:v>
                </c:pt>
                <c:pt idx="18">
                  <c:v>1289</c:v>
                </c:pt>
                <c:pt idx="19">
                  <c:v>1309</c:v>
                </c:pt>
                <c:pt idx="20">
                  <c:v>1205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'4-ČasŘad-TČ'!$NG$103:$OX$103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43-4B8C-B655-8B4E863229A5}"/>
            </c:ext>
          </c:extLst>
        </c:ser>
        <c:gapWidth val="219"/>
        <c:overlap val="-27"/>
        <c:axId val="359465728"/>
        <c:axId val="359467648"/>
      </c:barChart>
      <c:catAx>
        <c:axId val="35946572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PLO</a:t>
                </a:r>
              </a:p>
            </c:rich>
          </c:tx>
          <c:layout>
            <c:manualLayout>
              <c:xMode val="edge"/>
              <c:yMode val="edge"/>
              <c:x val="0.95970629540846153"/>
              <c:y val="0.6325451179067738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9467648"/>
        <c:crosses val="autoZero"/>
        <c:auto val="1"/>
        <c:lblAlgn val="ctr"/>
        <c:lblOffset val="100"/>
      </c:catAx>
      <c:valAx>
        <c:axId val="3594676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i="0" kern="1200" baseline="0">
                    <a:solidFill>
                      <a:srgbClr val="595959"/>
                    </a:solidFill>
                    <a:effectLst/>
                  </a:rPr>
                  <a:t>Kč/m</a:t>
                </a:r>
                <a:r>
                  <a:rPr lang="cs-CZ" sz="1200" b="1" i="0" kern="1200" baseline="30000">
                    <a:solidFill>
                      <a:srgbClr val="595959"/>
                    </a:solidFill>
                    <a:effectLst/>
                  </a:rPr>
                  <a:t>3</a:t>
                </a:r>
                <a:r>
                  <a:rPr lang="cs-CZ" sz="1200" b="1" i="0" kern="1200" baseline="0">
                    <a:solidFill>
                      <a:srgbClr val="595959"/>
                    </a:solidFill>
                    <a:effectLst/>
                  </a:rPr>
                  <a:t> </a:t>
                </a:r>
                <a:endParaRPr lang="cs-CZ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9.6111845843479243E-3"/>
              <c:y val="2.9897251215691048E-2"/>
            </c:manualLayout>
          </c:layout>
          <c:spPr>
            <a:noFill/>
            <a:ln>
              <a:noFill/>
            </a:ln>
            <a:effectLst/>
          </c:spPr>
        </c:title>
        <c:numFmt formatCode="#,##0.00_ ;[Red]\-#,##0.00\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946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6713938054573778"/>
          <c:y val="0.3092243992756723"/>
          <c:w val="2.981785738832125E-2"/>
          <c:h val="8.720991271439909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Hospodářský výsledek</a:t>
            </a:r>
            <a:endParaRPr lang="cs-CZ"/>
          </a:p>
        </c:rich>
      </c:tx>
      <c:layout>
        <c:manualLayout>
          <c:xMode val="edge"/>
          <c:yMode val="edge"/>
          <c:x val="0.42891509416224693"/>
          <c:y val="4.206432783288841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9624980796550489E-2"/>
          <c:y val="0.16789539375770099"/>
          <c:w val="0.91732124658646463"/>
          <c:h val="0.65355006447178654"/>
        </c:manualLayout>
      </c:layout>
      <c:barChart>
        <c:barDir val="col"/>
        <c:grouping val="clustered"/>
        <c:ser>
          <c:idx val="0"/>
          <c:order val="0"/>
          <c:tx>
            <c:strRef>
              <c:f>'5-ČasŘad-Ost'!$QT$7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22"/>
              <c:layout>
                <c:manualLayout>
                  <c:x val="2.0763810672631408E-3"/>
                  <c:y val="-8.46637655216349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17-4809-8291-25B4B5E5311C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('5-ČasŘad-Ost'!$QU$6,'5-ČasŘad-Ost'!$QX$6,'5-ČasŘad-Ost'!$RA$6:$RH$6,'5-ČasŘad-Ost'!$RL$6:$RN$6,'5-ČasŘad-Ost'!$RS$6,'5-ČasŘad-Ost'!$RV$6,'5-ČasŘad-Ost'!$RX$6:$SA$6,'5-ČasŘad-Ost'!$SC$6,'5-ČasŘad-Ost'!$SH$6,'5-ČasŘad-Ost'!$SK$6:$SL$6)</c:f>
              <c:strCache>
                <c:ptCount val="23"/>
                <c:pt idx="0">
                  <c:v>PLO 1 - Krušné hory</c:v>
                </c:pt>
                <c:pt idx="1">
                  <c:v>PLO 3 - Karlovarská vrchovina</c:v>
                </c:pt>
                <c:pt idx="2">
                  <c:v>PLO 6 - Západočeská pahorkatina</c:v>
                </c:pt>
                <c:pt idx="3">
                  <c:v>PLO 7 - Brdská vrchovina</c:v>
                </c:pt>
                <c:pt idx="4">
                  <c:v>PLO 8 - Křivoklátsko a Český kras</c:v>
                </c:pt>
                <c:pt idx="5">
                  <c:v>PLO 9 - Rakovnicko-kladenská pahorkatina</c:v>
                </c:pt>
                <c:pt idx="6">
                  <c:v>PLO 10 - Středočeská pahorkatina</c:v>
                </c:pt>
                <c:pt idx="7">
                  <c:v>PLO 11 - Český les</c:v>
                </c:pt>
                <c:pt idx="8">
                  <c:v>PLO 12 - Předhoří Šumavy a Novohradských hor</c:v>
                </c:pt>
                <c:pt idx="9">
                  <c:v>PLO 13 - Šumava</c:v>
                </c:pt>
                <c:pt idx="10">
                  <c:v>PLO 16 - Českomoravská vrchovina</c:v>
                </c:pt>
                <c:pt idx="11">
                  <c:v>PLO 17 - Polabí</c:v>
                </c:pt>
                <c:pt idx="12">
                  <c:v>PLO 18 - Severočeská pískovcová plošina a Český ráj</c:v>
                </c:pt>
                <c:pt idx="13">
                  <c:v>PLO 23 - Podkrkonoší</c:v>
                </c:pt>
                <c:pt idx="14">
                  <c:v>PLO 26 - Předhoří Orlických hor</c:v>
                </c:pt>
                <c:pt idx="15">
                  <c:v>PLO 28 - Předhoří Hrubého Jeseníku</c:v>
                </c:pt>
                <c:pt idx="16">
                  <c:v>PLO 29 - Nízký Jeseník</c:v>
                </c:pt>
                <c:pt idx="17">
                  <c:v>PLO 30 - Drahanská vrchovina</c:v>
                </c:pt>
                <c:pt idx="18">
                  <c:v>PLO 31 - Českomoravské mezihoří</c:v>
                </c:pt>
                <c:pt idx="19">
                  <c:v>PLO 33 - Předhoří Českomoravské vrchoviny</c:v>
                </c:pt>
                <c:pt idx="20">
                  <c:v>PLO 38 - Bílé Karpaty a Vizovické vrchy</c:v>
                </c:pt>
                <c:pt idx="21">
                  <c:v>PLO 41 - Hostýnskovsetínské vrchy a Javorníky</c:v>
                </c:pt>
                <c:pt idx="22">
                  <c:v>ČR - (lesy soukromé + lesy měst a obcí)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'5-ČasŘad-Ost'!$QU$6:$SL$6</c15:sqref>
                  </c15:fullRef>
                </c:ext>
              </c:extLst>
            </c:strRef>
          </c:cat>
          <c:val>
            <c:numRef>
              <c:f>('5-ČasŘad-Ost'!$QU$7,'5-ČasŘad-Ost'!$QX$7,'5-ČasŘad-Ost'!$RA$7:$RH$7,'5-ČasŘad-Ost'!$RL$7:$RN$7,'5-ČasŘad-Ost'!$RS$7,'5-ČasŘad-Ost'!$RV$7,'5-ČasŘad-Ost'!$RX$7:$SA$7,'5-ČasŘad-Ost'!$SC$7,'5-ČasŘad-Ost'!$SH$7,'5-ČasŘad-Ost'!$SK$7:$SL$7)</c:f>
              <c:numCache>
                <c:formatCode>#,##0.00_ ;[Red]\-#,##0.00\ </c:formatCode>
                <c:ptCount val="23"/>
                <c:pt idx="0">
                  <c:v>170</c:v>
                </c:pt>
                <c:pt idx="1">
                  <c:v>1098</c:v>
                </c:pt>
                <c:pt idx="2">
                  <c:v>886</c:v>
                </c:pt>
                <c:pt idx="3">
                  <c:v>1972</c:v>
                </c:pt>
                <c:pt idx="4">
                  <c:v>534</c:v>
                </c:pt>
                <c:pt idx="5">
                  <c:v>395</c:v>
                </c:pt>
                <c:pt idx="6">
                  <c:v>3988</c:v>
                </c:pt>
                <c:pt idx="7">
                  <c:v>1336</c:v>
                </c:pt>
                <c:pt idx="8">
                  <c:v>2327</c:v>
                </c:pt>
                <c:pt idx="9">
                  <c:v>1168</c:v>
                </c:pt>
                <c:pt idx="10">
                  <c:v>3985</c:v>
                </c:pt>
                <c:pt idx="11">
                  <c:v>1454</c:v>
                </c:pt>
                <c:pt idx="12">
                  <c:v>1506</c:v>
                </c:pt>
                <c:pt idx="13">
                  <c:v>10441</c:v>
                </c:pt>
                <c:pt idx="14">
                  <c:v>2880</c:v>
                </c:pt>
                <c:pt idx="15">
                  <c:v>14762</c:v>
                </c:pt>
                <c:pt idx="16">
                  <c:v>605</c:v>
                </c:pt>
                <c:pt idx="17">
                  <c:v>1677</c:v>
                </c:pt>
                <c:pt idx="18">
                  <c:v>4339</c:v>
                </c:pt>
                <c:pt idx="19">
                  <c:v>1337</c:v>
                </c:pt>
                <c:pt idx="20">
                  <c:v>1921</c:v>
                </c:pt>
                <c:pt idx="21">
                  <c:v>4989</c:v>
                </c:pt>
                <c:pt idx="22">
                  <c:v>2208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'5-ČasŘad-Ost'!$QU$7:$SL$7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17-4809-8291-25B4B5E5311C}"/>
            </c:ext>
          </c:extLst>
        </c:ser>
        <c:ser>
          <c:idx val="1"/>
          <c:order val="1"/>
          <c:tx>
            <c:strRef>
              <c:f>'5-ČasŘad-Ost'!$QT$8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22"/>
              <c:layout>
                <c:manualLayout>
                  <c:x val="2.0763810672631246E-2"/>
                  <c:y val="-3.38655062086539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7-4809-8291-25B4B5E5311C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('5-ČasŘad-Ost'!$QU$6,'5-ČasŘad-Ost'!$QX$6,'5-ČasŘad-Ost'!$RA$6:$RH$6,'5-ČasŘad-Ost'!$RL$6:$RN$6,'5-ČasŘad-Ost'!$RS$6,'5-ČasŘad-Ost'!$RV$6,'5-ČasŘad-Ost'!$RX$6:$SA$6,'5-ČasŘad-Ost'!$SC$6,'5-ČasŘad-Ost'!$SH$6,'5-ČasŘad-Ost'!$SK$6:$SL$6)</c:f>
              <c:strCache>
                <c:ptCount val="23"/>
                <c:pt idx="0">
                  <c:v>PLO 1 - Krušné hory</c:v>
                </c:pt>
                <c:pt idx="1">
                  <c:v>PLO 3 - Karlovarská vrchovina</c:v>
                </c:pt>
                <c:pt idx="2">
                  <c:v>PLO 6 - Západočeská pahorkatina</c:v>
                </c:pt>
                <c:pt idx="3">
                  <c:v>PLO 7 - Brdská vrchovina</c:v>
                </c:pt>
                <c:pt idx="4">
                  <c:v>PLO 8 - Křivoklátsko a Český kras</c:v>
                </c:pt>
                <c:pt idx="5">
                  <c:v>PLO 9 - Rakovnicko-kladenská pahorkatina</c:v>
                </c:pt>
                <c:pt idx="6">
                  <c:v>PLO 10 - Středočeská pahorkatina</c:v>
                </c:pt>
                <c:pt idx="7">
                  <c:v>PLO 11 - Český les</c:v>
                </c:pt>
                <c:pt idx="8">
                  <c:v>PLO 12 - Předhoří Šumavy a Novohradských hor</c:v>
                </c:pt>
                <c:pt idx="9">
                  <c:v>PLO 13 - Šumava</c:v>
                </c:pt>
                <c:pt idx="10">
                  <c:v>PLO 16 - Českomoravská vrchovina</c:v>
                </c:pt>
                <c:pt idx="11">
                  <c:v>PLO 17 - Polabí</c:v>
                </c:pt>
                <c:pt idx="12">
                  <c:v>PLO 18 - Severočeská pískovcová plošina a Český ráj</c:v>
                </c:pt>
                <c:pt idx="13">
                  <c:v>PLO 23 - Podkrkonoší</c:v>
                </c:pt>
                <c:pt idx="14">
                  <c:v>PLO 26 - Předhoří Orlických hor</c:v>
                </c:pt>
                <c:pt idx="15">
                  <c:v>PLO 28 - Předhoří Hrubého Jeseníku</c:v>
                </c:pt>
                <c:pt idx="16">
                  <c:v>PLO 29 - Nízký Jeseník</c:v>
                </c:pt>
                <c:pt idx="17">
                  <c:v>PLO 30 - Drahanská vrchovina</c:v>
                </c:pt>
                <c:pt idx="18">
                  <c:v>PLO 31 - Českomoravské mezihoří</c:v>
                </c:pt>
                <c:pt idx="19">
                  <c:v>PLO 33 - Předhoří Českomoravské vrchoviny</c:v>
                </c:pt>
                <c:pt idx="20">
                  <c:v>PLO 38 - Bílé Karpaty a Vizovické vrchy</c:v>
                </c:pt>
                <c:pt idx="21">
                  <c:v>PLO 41 - Hostýnskovsetínské vrchy a Javorníky</c:v>
                </c:pt>
                <c:pt idx="22">
                  <c:v>ČR - (lesy soukromé + lesy měst a obcí)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'5-ČasŘad-Ost'!$QU$6:$SL$6</c15:sqref>
                  </c15:fullRef>
                </c:ext>
              </c:extLst>
            </c:strRef>
          </c:cat>
          <c:val>
            <c:numRef>
              <c:f>('5-ČasŘad-Ost'!$QU$8,'5-ČasŘad-Ost'!$QX$8,'5-ČasŘad-Ost'!$RA$8:$RH$8,'5-ČasŘad-Ost'!$RL$8:$RN$8,'5-ČasŘad-Ost'!$RS$8,'5-ČasŘad-Ost'!$RV$8,'5-ČasŘad-Ost'!$RX$8:$SA$8,'5-ČasŘad-Ost'!$SC$8,'5-ČasŘad-Ost'!$SH$8,'5-ČasŘad-Ost'!$SK$8:$SL$8)</c:f>
              <c:numCache>
                <c:formatCode>#,##0.00_ ;[Red]\-#,##0.00\ </c:formatCode>
                <c:ptCount val="23"/>
                <c:pt idx="0">
                  <c:v>307</c:v>
                </c:pt>
                <c:pt idx="1">
                  <c:v>632</c:v>
                </c:pt>
                <c:pt idx="2">
                  <c:v>1044</c:v>
                </c:pt>
                <c:pt idx="3">
                  <c:v>755</c:v>
                </c:pt>
                <c:pt idx="4">
                  <c:v>361</c:v>
                </c:pt>
                <c:pt idx="5">
                  <c:v>827</c:v>
                </c:pt>
                <c:pt idx="6">
                  <c:v>1705</c:v>
                </c:pt>
                <c:pt idx="7">
                  <c:v>922</c:v>
                </c:pt>
                <c:pt idx="8">
                  <c:v>2071</c:v>
                </c:pt>
                <c:pt idx="9">
                  <c:v>372</c:v>
                </c:pt>
                <c:pt idx="10">
                  <c:v>3031</c:v>
                </c:pt>
                <c:pt idx="11">
                  <c:v>1374</c:v>
                </c:pt>
                <c:pt idx="12">
                  <c:v>1038</c:v>
                </c:pt>
                <c:pt idx="13">
                  <c:v>5853</c:v>
                </c:pt>
                <c:pt idx="14">
                  <c:v>326</c:v>
                </c:pt>
                <c:pt idx="15">
                  <c:v>1748</c:v>
                </c:pt>
                <c:pt idx="16">
                  <c:v>-4326</c:v>
                </c:pt>
                <c:pt idx="17">
                  <c:v>3293</c:v>
                </c:pt>
                <c:pt idx="18">
                  <c:v>2881</c:v>
                </c:pt>
                <c:pt idx="19">
                  <c:v>1691</c:v>
                </c:pt>
                <c:pt idx="20">
                  <c:v>5393</c:v>
                </c:pt>
                <c:pt idx="21">
                  <c:v>8271</c:v>
                </c:pt>
                <c:pt idx="22">
                  <c:v>1395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'5-ČasŘad-Ost'!$QU$8:$SL$8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17-4809-8291-25B4B5E5311C}"/>
            </c:ext>
          </c:extLst>
        </c:ser>
        <c:gapWidth val="219"/>
        <c:overlap val="-27"/>
        <c:axId val="280488960"/>
        <c:axId val="280589440"/>
      </c:barChart>
      <c:catAx>
        <c:axId val="28048896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PLO</a:t>
                </a:r>
              </a:p>
            </c:rich>
          </c:tx>
          <c:layout>
            <c:manualLayout>
              <c:xMode val="edge"/>
              <c:yMode val="edge"/>
              <c:x val="0.96489722485948115"/>
              <c:y val="0.69688958658350075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0589440"/>
        <c:crosses val="autoZero"/>
        <c:auto val="1"/>
        <c:lblAlgn val="ctr"/>
        <c:lblOffset val="100"/>
      </c:catAx>
      <c:valAx>
        <c:axId val="2805894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i="0" kern="1200" baseline="0">
                    <a:solidFill>
                      <a:srgbClr val="595959"/>
                    </a:solidFill>
                    <a:effectLst/>
                  </a:rPr>
                  <a:t>Kč/ha lesa</a:t>
                </a:r>
                <a:endParaRPr lang="cs-CZ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8.2485784658117099E-3"/>
              <c:y val="4.2817147856517995E-2"/>
            </c:manualLayout>
          </c:layout>
          <c:spPr>
            <a:noFill/>
            <a:ln>
              <a:noFill/>
            </a:ln>
            <a:effectLst/>
          </c:spPr>
        </c:title>
        <c:numFmt formatCode="#,##0.00_ ;[Red]\-#,##0.00\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048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06685622630565"/>
          <c:y val="0.12559715587156994"/>
          <c:w val="0.11430094079405061"/>
          <c:h val="8.720991271439909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7355C-BEAD-4EEF-98FE-1EFDB090EB8A}" type="datetimeFigureOut">
              <a:rPr lang="cs-CZ" smtClean="0"/>
              <a:pPr/>
              <a:t>10.09.2019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D0D37-4947-4FAB-99BF-AFB0F59179D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B20CD-D846-4140-9C27-CFBFDD4C4F15}" type="datetimeFigureOut">
              <a:rPr lang="cs-CZ" smtClean="0"/>
              <a:pPr/>
              <a:t>10.09.2019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F2999-2FBE-45E9-8437-9A1C5285A2A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16A1F-D115-4A6E-ABA9-CF9C7CBC88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77CEF-738B-41C1-A1C7-4504BFC52C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A28A5-63E7-4CA6-A487-0DC7ADAA2D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C095-2407-409B-B1D6-CFF11C4970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89617E-8726-43E0-A05C-FD02BDC4AED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54E2C-5797-4298-9F36-0B9BF284F3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8EBBE-9216-48B8-90FC-A8DAB5F81B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2C0BE-7A30-414B-A939-88329E0348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19490-8B8B-4117-896C-6614388649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FDD46-137C-4686-8DED-E7A2D4EAF9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BC80-F440-400E-B659-9C23D7299C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47B44-345B-4A06-BC75-461866B3EF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32EA2-EE60-44B1-BE81-1B728B2A76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0076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61C89BB-F9BA-463C-9180-EDCDE32E93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76672"/>
            <a:ext cx="8569325" cy="2592288"/>
          </a:xfrm>
        </p:spPr>
        <p:txBody>
          <a:bodyPr/>
          <a:lstStyle/>
          <a:p>
            <a:pPr eaLnBrk="1" hangingPunct="1"/>
            <a:r>
              <a:rPr lang="cs-CZ" sz="5400" b="1" dirty="0" smtClean="0"/>
              <a:t>Oceňování lesa </a:t>
            </a:r>
            <a:br>
              <a:rPr lang="cs-CZ" sz="5400" b="1" dirty="0" smtClean="0"/>
            </a:br>
            <a:r>
              <a:rPr lang="cs-CZ" sz="5400" b="1" dirty="0" smtClean="0"/>
              <a:t>v době kůrovcové kalamity </a:t>
            </a:r>
            <a:endParaRPr lang="cs-CZ" sz="2800" b="1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3861048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Jiří Matějíček</a:t>
            </a:r>
          </a:p>
          <a:p>
            <a:pPr algn="ctr"/>
            <a:r>
              <a:rPr lang="cs-CZ" i="1" dirty="0" smtClean="0"/>
              <a:t>ÚHÚL Brandýs nad Labem, pobočka Stará Boleslav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5157192"/>
            <a:ext cx="85689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 smtClean="0"/>
              <a:t>Seminář ČLS a Společnosti znalců a poradců v lesnictví a myslivosti </a:t>
            </a:r>
          </a:p>
          <a:p>
            <a:pPr algn="ctr"/>
            <a:r>
              <a:rPr lang="cs-CZ" sz="1400" b="1" i="1" dirty="0" smtClean="0"/>
              <a:t>„Vliv kůrovcové kalamity na ekonomiku lesa v kontextu znalecké a poradenské činnosti“</a:t>
            </a:r>
          </a:p>
          <a:p>
            <a:pPr algn="ctr"/>
            <a:endParaRPr lang="cs-CZ" sz="1400" i="1" dirty="0" smtClean="0"/>
          </a:p>
          <a:p>
            <a:pPr algn="ctr"/>
            <a:endParaRPr lang="cs-CZ" sz="1400" i="1" dirty="0" smtClean="0"/>
          </a:p>
          <a:p>
            <a:pPr algn="ctr"/>
            <a:r>
              <a:rPr lang="cs-CZ" sz="1400" i="1" dirty="0" smtClean="0"/>
              <a:t>Brno, 10. září 2019</a:t>
            </a:r>
            <a:endParaRPr lang="cs-CZ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endParaRPr lang="cs-CZ" sz="3600" b="1" dirty="0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424862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Hodnota </a:t>
            </a:r>
            <a:r>
              <a:rPr lang="cs-CZ" sz="2800" dirty="0" smtClean="0"/>
              <a:t>= </a:t>
            </a:r>
            <a:r>
              <a:rPr lang="cs-CZ" sz="2800" b="1" dirty="0" smtClean="0"/>
              <a:t>stupeň </a:t>
            </a:r>
            <a:r>
              <a:rPr lang="cs-CZ" sz="2800" b="1" dirty="0" smtClean="0">
                <a:solidFill>
                  <a:srgbClr val="C00000"/>
                </a:solidFill>
              </a:rPr>
              <a:t>užitku</a:t>
            </a:r>
            <a:r>
              <a:rPr lang="cs-CZ" sz="2800" dirty="0" smtClean="0"/>
              <a:t> pro hospodářský subjekt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V teorii hodnoty je fundamentální </a:t>
            </a:r>
            <a:r>
              <a:rPr lang="cs-CZ" sz="2800" b="1" dirty="0" smtClean="0"/>
              <a:t>nejvyšší a nejlepší užití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u="sng" dirty="0" smtClean="0"/>
              <a:t>Hodnota závisí na budoucích užitcích z majetku.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Základní </a:t>
            </a:r>
            <a:r>
              <a:rPr lang="cs-CZ" sz="2800" b="1" dirty="0" smtClean="0"/>
              <a:t>vzorec oceňování</a:t>
            </a:r>
            <a:r>
              <a:rPr lang="cs-CZ" sz="2800" dirty="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dirty="0" smtClean="0">
                <a:solidFill>
                  <a:srgbClr val="C00000"/>
                </a:solidFill>
              </a:rPr>
              <a:t>CENA = </a:t>
            </a:r>
            <a:r>
              <a:rPr lang="cs-CZ" b="1" dirty="0" smtClean="0">
                <a:solidFill>
                  <a:srgbClr val="C00000"/>
                </a:solidFill>
              </a:rPr>
              <a:t>peněžní </a:t>
            </a:r>
            <a:r>
              <a:rPr lang="cs-CZ" dirty="0" smtClean="0">
                <a:solidFill>
                  <a:srgbClr val="C00000"/>
                </a:solidFill>
              </a:rPr>
              <a:t>vyjádření </a:t>
            </a:r>
            <a:r>
              <a:rPr lang="cs-CZ" b="1" u="sng" dirty="0" smtClean="0">
                <a:solidFill>
                  <a:srgbClr val="C00000"/>
                </a:solidFill>
              </a:rPr>
              <a:t>hodnoty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věci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                       (</a:t>
            </a:r>
            <a:r>
              <a:rPr lang="cs-CZ" sz="1800" b="1" dirty="0" err="1" smtClean="0">
                <a:solidFill>
                  <a:srgbClr val="C00000"/>
                </a:solidFill>
              </a:rPr>
              <a:t>Preis</a:t>
            </a:r>
            <a:r>
              <a:rPr lang="cs-CZ" sz="1800" b="1" dirty="0" smtClean="0">
                <a:solidFill>
                  <a:srgbClr val="C00000"/>
                </a:solidFill>
              </a:rPr>
              <a:t> </a:t>
            </a:r>
            <a:r>
              <a:rPr lang="cs-CZ" sz="1800" b="1" dirty="0" err="1" smtClean="0">
                <a:solidFill>
                  <a:srgbClr val="C00000"/>
                </a:solidFill>
              </a:rPr>
              <a:t>is</a:t>
            </a:r>
            <a:r>
              <a:rPr lang="cs-CZ" sz="1800" b="1" dirty="0" smtClean="0">
                <a:solidFill>
                  <a:srgbClr val="C00000"/>
                </a:solidFill>
              </a:rPr>
              <a:t> </a:t>
            </a:r>
            <a:r>
              <a:rPr lang="cs-CZ" sz="1800" b="1" dirty="0" err="1" smtClean="0">
                <a:solidFill>
                  <a:srgbClr val="C00000"/>
                </a:solidFill>
              </a:rPr>
              <a:t>what</a:t>
            </a:r>
            <a:r>
              <a:rPr lang="cs-CZ" sz="1800" b="1" dirty="0" smtClean="0">
                <a:solidFill>
                  <a:srgbClr val="C00000"/>
                </a:solidFill>
              </a:rPr>
              <a:t> </a:t>
            </a:r>
            <a:r>
              <a:rPr lang="cs-CZ" sz="1800" b="1" dirty="0" err="1" smtClean="0">
                <a:solidFill>
                  <a:srgbClr val="C00000"/>
                </a:solidFill>
              </a:rPr>
              <a:t>you</a:t>
            </a:r>
            <a:r>
              <a:rPr lang="cs-CZ" sz="1800" b="1" dirty="0" smtClean="0">
                <a:solidFill>
                  <a:srgbClr val="C00000"/>
                </a:solidFill>
              </a:rPr>
              <a:t> </a:t>
            </a:r>
            <a:r>
              <a:rPr lang="cs-CZ" sz="1800" b="1" dirty="0" err="1" smtClean="0">
                <a:solidFill>
                  <a:srgbClr val="C00000"/>
                </a:solidFill>
              </a:rPr>
              <a:t>pay</a:t>
            </a:r>
            <a:r>
              <a:rPr lang="cs-CZ" sz="1800" b="1" dirty="0" smtClean="0">
                <a:solidFill>
                  <a:srgbClr val="C00000"/>
                </a:solidFill>
              </a:rPr>
              <a:t>, value </a:t>
            </a:r>
            <a:r>
              <a:rPr lang="cs-CZ" sz="1800" b="1" dirty="0" err="1" smtClean="0">
                <a:solidFill>
                  <a:srgbClr val="C00000"/>
                </a:solidFill>
              </a:rPr>
              <a:t>is</a:t>
            </a:r>
            <a:r>
              <a:rPr lang="cs-CZ" sz="1800" b="1" dirty="0" smtClean="0">
                <a:solidFill>
                  <a:srgbClr val="C00000"/>
                </a:solidFill>
              </a:rPr>
              <a:t> </a:t>
            </a:r>
            <a:r>
              <a:rPr lang="cs-CZ" sz="1800" b="1" dirty="0" err="1" smtClean="0">
                <a:solidFill>
                  <a:srgbClr val="C00000"/>
                </a:solidFill>
              </a:rPr>
              <a:t>what</a:t>
            </a:r>
            <a:r>
              <a:rPr lang="cs-CZ" sz="1800" b="1" dirty="0" smtClean="0">
                <a:solidFill>
                  <a:srgbClr val="C00000"/>
                </a:solidFill>
              </a:rPr>
              <a:t> </a:t>
            </a:r>
            <a:r>
              <a:rPr lang="cs-CZ" sz="1800" b="1" dirty="0" err="1" smtClean="0">
                <a:solidFill>
                  <a:srgbClr val="C00000"/>
                </a:solidFill>
              </a:rPr>
              <a:t>you</a:t>
            </a:r>
            <a:r>
              <a:rPr lang="cs-CZ" sz="1800" b="1" dirty="0" smtClean="0">
                <a:solidFill>
                  <a:srgbClr val="C00000"/>
                </a:solidFill>
              </a:rPr>
              <a:t> </a:t>
            </a:r>
            <a:r>
              <a:rPr lang="cs-CZ" sz="1800" b="1" dirty="0" err="1" smtClean="0">
                <a:solidFill>
                  <a:srgbClr val="C00000"/>
                </a:solidFill>
              </a:rPr>
              <a:t>get</a:t>
            </a:r>
            <a:r>
              <a:rPr lang="cs-CZ" sz="1800" b="1" dirty="0" smtClean="0">
                <a:solidFill>
                  <a:srgbClr val="C0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Finanční účetnictví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Zobrazuje účetnictví </a:t>
            </a:r>
            <a:r>
              <a:rPr lang="cs-CZ" b="1" dirty="0" smtClean="0"/>
              <a:t>věrně a poctivě </a:t>
            </a:r>
            <a:r>
              <a:rPr lang="cs-CZ" u="sng" dirty="0" smtClean="0"/>
              <a:t>skutečný stav lesního kapitálu </a:t>
            </a:r>
            <a:r>
              <a:rPr lang="cs-CZ" dirty="0" smtClean="0"/>
              <a:t>u lesních majetků?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Mezinárodní účetní standardy </a:t>
            </a:r>
            <a:r>
              <a:rPr lang="cs-CZ" dirty="0" smtClean="0"/>
              <a:t>(IVS/IFRS 41- Biologická aktiva)</a:t>
            </a:r>
          </a:p>
          <a:p>
            <a:r>
              <a:rPr lang="cs-CZ" dirty="0" smtClean="0"/>
              <a:t>V prováděcích předpisech k zákonu o účetnictví od roku 2009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100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dirty="0" smtClean="0"/>
              <a:t>Současný legislativní stav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142984"/>
            <a:ext cx="8615394" cy="5544616"/>
          </a:xfrm>
        </p:spPr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57 Kč/m</a:t>
            </a:r>
            <a:r>
              <a:rPr lang="cs-CZ" sz="2400" b="1" baseline="30000" dirty="0" smtClean="0">
                <a:solidFill>
                  <a:srgbClr val="C00000"/>
                </a:solidFill>
              </a:rPr>
              <a:t>2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/>
              <a:t>vs</a:t>
            </a:r>
            <a:r>
              <a:rPr lang="cs-CZ" sz="2400" dirty="0" smtClean="0"/>
              <a:t> </a:t>
            </a:r>
            <a:r>
              <a:rPr lang="cs-CZ" sz="2400" b="1" u="sng" dirty="0" smtClean="0">
                <a:solidFill>
                  <a:srgbClr val="C00000"/>
                </a:solidFill>
              </a:rPr>
              <a:t>návrh na úpravu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v souladu s požadavky na aplikaci mezinárodních účetních standardů IAS/IFRS či IPSAS do národních systémů účetnictví (IAS 41 – oceňování biologických aktiv) 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u="sng" dirty="0" smtClean="0"/>
              <a:t>MF uvažuje o úpravách v účetní legislativě až v roce 2020</a:t>
            </a:r>
          </a:p>
          <a:p>
            <a:pPr>
              <a:buNone/>
            </a:pPr>
            <a:endParaRPr lang="cs-CZ" sz="2400" u="sng" dirty="0" smtClean="0"/>
          </a:p>
          <a:p>
            <a:r>
              <a:rPr lang="cs-CZ" sz="2400" dirty="0" smtClean="0"/>
              <a:t>Výpočet rentability hospodaření bez ocenění lesního kapitálu nelze provést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Výnosová hodnota lesního majetku jako údaj pro odvození kapitalizační úrokové míry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101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cs-CZ" dirty="0" smtClean="0"/>
              <a:t>Účetní hodnota lesního majetku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cs-CZ" sz="2400" u="sng" dirty="0" smtClean="0"/>
              <a:t>Ekonomické dopady kůrovcové kalamity </a:t>
            </a:r>
            <a:r>
              <a:rPr lang="cs-CZ" sz="2400" dirty="0" smtClean="0"/>
              <a:t>by se měly promítnout také v účetní hodnotě hospodařících subjektů</a:t>
            </a:r>
          </a:p>
          <a:p>
            <a:r>
              <a:rPr lang="cs-CZ" sz="2400" dirty="0" smtClean="0"/>
              <a:t>S listnáči (např. BK aj. s výjimkou DB) dochází ke </a:t>
            </a:r>
            <a:r>
              <a:rPr lang="cs-CZ" sz="2400" b="1" u="sng" dirty="0" smtClean="0"/>
              <a:t>snižování hodnoty majetkové podstaty (lesního kapitálu)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Budou se </a:t>
            </a:r>
            <a:r>
              <a:rPr lang="cs-CZ" sz="2400" b="1" dirty="0" smtClean="0"/>
              <a:t>evidovat</a:t>
            </a:r>
            <a:r>
              <a:rPr lang="cs-CZ" sz="2400" dirty="0" smtClean="0"/>
              <a:t> kvůli osvobození od daně z nemovitostí </a:t>
            </a:r>
            <a:r>
              <a:rPr lang="cs-CZ" sz="2400" u="sng" dirty="0" smtClean="0"/>
              <a:t>drobné krajinné prvky </a:t>
            </a:r>
            <a:r>
              <a:rPr lang="cs-CZ" sz="2400" dirty="0" smtClean="0"/>
              <a:t>v zemědělské krajině z důvodu jejich zachování, ale změna na ploše desetitisíců hektarů </a:t>
            </a:r>
            <a:r>
              <a:rPr lang="cs-CZ" sz="2400" u="sng" dirty="0" smtClean="0"/>
              <a:t>lesa</a:t>
            </a:r>
            <a:r>
              <a:rPr lang="cs-CZ" sz="2400" dirty="0" smtClean="0"/>
              <a:t> se nikam nepromítne? Zvláště ne u LČR, který je dle HV 2018 nejvíce postižen (popř. viz HV za PLO)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102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cs-CZ" sz="3200" b="1" dirty="0" smtClean="0"/>
              <a:t>Navrhovaný postup ocenění </a:t>
            </a:r>
            <a:br>
              <a:rPr lang="cs-CZ" sz="3200" b="1" dirty="0" smtClean="0"/>
            </a:br>
            <a:r>
              <a:rPr lang="cs-CZ" sz="3200" b="1" dirty="0" smtClean="0"/>
              <a:t>u účetních jednotek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/>
              <a:t>Účetní jednotky </a:t>
            </a:r>
            <a:r>
              <a:rPr lang="cs-CZ" sz="2400" dirty="0" smtClean="0"/>
              <a:t>s výměrou lesních pozemků s lesními porosty </a:t>
            </a:r>
            <a:r>
              <a:rPr lang="cs-CZ" sz="2400" b="1" dirty="0" smtClean="0"/>
              <a:t>nad 10 ha </a:t>
            </a:r>
            <a:r>
              <a:rPr lang="cs-CZ" sz="2400" dirty="0" smtClean="0"/>
              <a:t>budou při ocenění lesních porostů postupovat následovně:</a:t>
            </a:r>
          </a:p>
          <a:p>
            <a:pPr>
              <a:buNone/>
            </a:pPr>
            <a:endParaRPr lang="cs-CZ" sz="2400" dirty="0" smtClean="0"/>
          </a:p>
          <a:p>
            <a:pPr lvl="0"/>
            <a:r>
              <a:rPr lang="cs-CZ" sz="2400" dirty="0" smtClean="0"/>
              <a:t>krok: vyhotovení </a:t>
            </a:r>
            <a:r>
              <a:rPr lang="cs-CZ" sz="2400" u="sng" dirty="0" smtClean="0"/>
              <a:t>Tabulky č. 1</a:t>
            </a:r>
            <a:r>
              <a:rPr lang="cs-CZ" sz="2400" dirty="0" smtClean="0"/>
              <a:t> podle věkové a dřevinné skladby lesních porostů v m</a:t>
            </a:r>
            <a:r>
              <a:rPr lang="cs-CZ" sz="2400" baseline="30000" dirty="0" smtClean="0"/>
              <a:t>2</a:t>
            </a:r>
            <a:endParaRPr lang="cs-CZ" sz="2400" dirty="0" smtClean="0"/>
          </a:p>
          <a:p>
            <a:pPr lvl="0"/>
            <a:r>
              <a:rPr lang="cs-CZ" sz="2400" dirty="0" smtClean="0"/>
              <a:t>krok: vynásobení </a:t>
            </a:r>
            <a:r>
              <a:rPr lang="cs-CZ" sz="2400" u="sng" dirty="0" smtClean="0"/>
              <a:t>Tabulky č. 1</a:t>
            </a:r>
            <a:r>
              <a:rPr lang="cs-CZ" sz="2400" dirty="0" smtClean="0"/>
              <a:t> sazbami uvedenými v </a:t>
            </a:r>
            <a:r>
              <a:rPr lang="cs-CZ" sz="2400" u="sng" dirty="0" smtClean="0"/>
              <a:t>Tabulce č. 2</a:t>
            </a:r>
            <a:r>
              <a:rPr lang="cs-CZ" sz="2400" dirty="0" smtClean="0"/>
              <a:t> (Kč/m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a výsledek ocenění zapíší do </a:t>
            </a:r>
            <a:r>
              <a:rPr lang="cs-CZ" sz="2400" b="1" u="sng" dirty="0" smtClean="0"/>
              <a:t>Tabulky č. 3 (Kč).</a:t>
            </a:r>
            <a:r>
              <a:rPr lang="cs-CZ" sz="2400" dirty="0" smtClean="0"/>
              <a:t>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Z důvodu přehlednosti a snadné přezkoumatelnosti budou všechny 3 tabulky uvedeny </a:t>
            </a:r>
            <a:r>
              <a:rPr lang="cs-CZ" sz="2400" u="sng" dirty="0" smtClean="0"/>
              <a:t>v příloze účetní závěrky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103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000" b="1" dirty="0" smtClean="0"/>
              <a:t>Tabulka 1: Struktura lesních porostů podle skupin dřevin a věkových stupňů v </a:t>
            </a:r>
            <a:r>
              <a:rPr lang="cs-CZ" sz="2000" b="1" dirty="0" smtClean="0">
                <a:solidFill>
                  <a:srgbClr val="C00000"/>
                </a:solidFill>
              </a:rPr>
              <a:t>m</a:t>
            </a:r>
            <a:r>
              <a:rPr lang="cs-CZ" sz="2000" b="1" baseline="30000" dirty="0" smtClean="0">
                <a:solidFill>
                  <a:srgbClr val="C00000"/>
                </a:solidFill>
              </a:rPr>
              <a:t>2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104</a:t>
            </a:fld>
            <a:endParaRPr lang="cs-CZ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259630" y="1396063"/>
          <a:ext cx="7200801" cy="5411560"/>
        </p:xfrm>
        <a:graphic>
          <a:graphicData uri="http://schemas.openxmlformats.org/drawingml/2006/table">
            <a:tbl>
              <a:tblPr/>
              <a:tblGrid>
                <a:gridCol w="1521674"/>
                <a:gridCol w="739741"/>
                <a:gridCol w="739741"/>
                <a:gridCol w="739741"/>
                <a:gridCol w="739741"/>
                <a:gridCol w="739741"/>
                <a:gridCol w="739741"/>
                <a:gridCol w="1240681"/>
              </a:tblGrid>
              <a:tr h="2482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cap="sm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Věkový stupeň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630555" indent="-720725"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  <a:cs typeface="Times New Roman"/>
                        </a:rPr>
                        <a:t>Porostní plocha v m</a:t>
                      </a:r>
                      <a:r>
                        <a:rPr lang="cs-CZ" sz="1400" b="1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400" b="1">
                          <a:latin typeface="Times New Roman"/>
                          <a:ea typeface="Times New Roman"/>
                          <a:cs typeface="Times New Roman"/>
                        </a:rPr>
                        <a:t>podle skupin dřevin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cap="small"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SM, JD, DG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MD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BK, JS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DB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BŘ a ost. list.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1–10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11–20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21–30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31–40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41–50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51–60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61–70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71–80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81–90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91–100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101–110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111–120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121–130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131–140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141–150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151–160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nad 160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Celkem výměra lesních porostů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∑ </a:t>
                      </a:r>
                      <a:r>
                        <a:rPr lang="cs-CZ" sz="1400" b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cs-CZ" sz="1400" b="1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Celkem výměra lesních pozemků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účetní jednotky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27" marR="48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000" b="1" dirty="0" smtClean="0"/>
              <a:t>Tabulka 2: Průměrné ceny lesního porostu podle skupin dřevin a věkových stupňů v </a:t>
            </a:r>
            <a:r>
              <a:rPr lang="cs-CZ" sz="2000" b="1" dirty="0" smtClean="0">
                <a:solidFill>
                  <a:srgbClr val="C00000"/>
                </a:solidFill>
              </a:rPr>
              <a:t>Kč/m</a:t>
            </a:r>
            <a:r>
              <a:rPr lang="cs-CZ" sz="2000" b="1" baseline="30000" dirty="0" smtClean="0">
                <a:solidFill>
                  <a:srgbClr val="C00000"/>
                </a:solidFill>
              </a:rPr>
              <a:t>2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105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83567" y="1196757"/>
          <a:ext cx="7920880" cy="5153854"/>
        </p:xfrm>
        <a:graphic>
          <a:graphicData uri="http://schemas.openxmlformats.org/drawingml/2006/table">
            <a:tbl>
              <a:tblPr/>
              <a:tblGrid>
                <a:gridCol w="1548148"/>
                <a:gridCol w="1062122"/>
                <a:gridCol w="1062122"/>
                <a:gridCol w="1062122"/>
                <a:gridCol w="1062122"/>
                <a:gridCol w="1062122"/>
                <a:gridCol w="1062122"/>
              </a:tblGrid>
              <a:tr h="3237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cap="sm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Věkový stupeň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Cenové (výnosové) sazby </a:t>
                      </a:r>
                      <a:r>
                        <a:rPr lang="cs-CZ" sz="1400" b="1">
                          <a:latin typeface="Times New Roman"/>
                          <a:ea typeface="Times New Roman"/>
                          <a:cs typeface="Times New Roman"/>
                        </a:rPr>
                        <a:t>Kč/m</a:t>
                      </a:r>
                      <a:r>
                        <a:rPr lang="cs-CZ" sz="1400" b="1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4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podle skupin dřevin a jejich průměrné bonity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44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SM, JD, DG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MD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BK, JS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DB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BŘ </a:t>
                      </a:r>
                      <a:b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 ost. list.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1–10 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3,46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0,89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3,52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1,21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0,94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0,11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11–20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6,91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1,77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7,04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2,41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1,89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0,21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21–30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8,46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2,17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8,28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2,91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2,71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31–40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10,02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2,56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9,52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3,41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3,53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0,58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41–50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14,13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3,54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12,28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4,89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5,83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1,25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51–60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18,24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4,52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15,04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6,38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8,12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1,91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61–70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23,60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5,77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18,35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8,43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2,31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71–80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28,96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7,02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21,67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10,49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14,49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2,71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81–90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36,12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8,73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26,08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13,25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18,73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3,14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91–100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43,27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10,44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30,50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16,01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22,97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3,14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101–110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47,92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11,53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33,32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19,90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28,86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3,14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111–120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52,57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12,63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36,15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23,79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34,75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3,14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121–130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63,89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15,32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43,19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26,40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43,58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3,14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131–140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63,89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15,32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43,19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19,01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52,42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3,14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141–150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63,89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15,32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43,19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32,20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58,24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3,14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151–160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63,89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15,32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43,19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32,20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64,07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3,14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nad 160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63,89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15,32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43,19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32,20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64,07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3,14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000" b="1" dirty="0" smtClean="0"/>
              <a:t>Tabulka 3: Ocenění lesních porostů podle skupin dřevin a věkových stupňů </a:t>
            </a:r>
            <a:r>
              <a:rPr lang="cs-CZ" sz="2000" dirty="0" smtClean="0">
                <a:solidFill>
                  <a:srgbClr val="C00000"/>
                </a:solidFill>
              </a:rPr>
              <a:t>v</a:t>
            </a:r>
            <a:r>
              <a:rPr lang="cs-CZ" sz="2000" b="1" dirty="0" smtClean="0">
                <a:solidFill>
                  <a:srgbClr val="C00000"/>
                </a:solidFill>
              </a:rPr>
              <a:t> Kč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106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11559" y="1196757"/>
          <a:ext cx="8064896" cy="4968542"/>
        </p:xfrm>
        <a:graphic>
          <a:graphicData uri="http://schemas.openxmlformats.org/drawingml/2006/table">
            <a:tbl>
              <a:tblPr/>
              <a:tblGrid>
                <a:gridCol w="1178070"/>
                <a:gridCol w="1178070"/>
                <a:gridCol w="784174"/>
                <a:gridCol w="784174"/>
                <a:gridCol w="784174"/>
                <a:gridCol w="1160001"/>
                <a:gridCol w="1160001"/>
                <a:gridCol w="1036232"/>
              </a:tblGrid>
              <a:tr h="2534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cap="sm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Věkový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cap="sm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stupeň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Skupiny dřevin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SM, JD, DG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MD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BK, JS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DB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BŘ a ost. list.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1–10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11–20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21–30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31–40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41–50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51–60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61–70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71–80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81–90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91–100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101–110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111–120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121–130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131–140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141–150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151–160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∑ Kč</a:t>
                      </a:r>
                      <a:endParaRPr lang="cs-CZ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899642"/>
          </a:xfrm>
        </p:spPr>
        <p:txBody>
          <a:bodyPr/>
          <a:lstStyle/>
          <a:p>
            <a:r>
              <a:rPr lang="cs-CZ" b="1" dirty="0" smtClean="0"/>
              <a:t>4. POTŘEBUJEME ZNÁT VÝSTUPY Z OCEŇOVÁNÍ LESA?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107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429288"/>
          </a:xfrm>
        </p:spPr>
        <p:txBody>
          <a:bodyPr/>
          <a:lstStyle/>
          <a:p>
            <a:r>
              <a:rPr lang="cs-CZ" sz="2400" b="1" dirty="0" smtClean="0"/>
              <a:t>Potřeba komplexní </a:t>
            </a:r>
            <a:r>
              <a:rPr lang="cs-CZ" sz="2400" b="1" u="sng" dirty="0" smtClean="0"/>
              <a:t>STUDIE</a:t>
            </a:r>
            <a:r>
              <a:rPr lang="cs-CZ" sz="2400" b="1" dirty="0" smtClean="0"/>
              <a:t> jako </a:t>
            </a:r>
            <a:r>
              <a:rPr lang="cs-CZ" sz="2400" b="1" dirty="0" err="1" smtClean="0">
                <a:solidFill>
                  <a:srgbClr val="C00000"/>
                </a:solidFill>
              </a:rPr>
              <a:t>lesopolitického</a:t>
            </a:r>
            <a:r>
              <a:rPr lang="cs-CZ" sz="2400" b="1" dirty="0" smtClean="0">
                <a:solidFill>
                  <a:srgbClr val="C00000"/>
                </a:solidFill>
              </a:rPr>
              <a:t> materiálu </a:t>
            </a:r>
            <a:r>
              <a:rPr lang="cs-CZ" sz="2400" b="1" dirty="0" smtClean="0"/>
              <a:t>o ekonomických důsledcích kůrovcové kalamity pro les, národní hospodářství a celou společnost</a:t>
            </a:r>
          </a:p>
          <a:p>
            <a:pPr>
              <a:buNone/>
            </a:pPr>
            <a:endParaRPr lang="cs-CZ" sz="2400" b="1" dirty="0" smtClean="0"/>
          </a:p>
          <a:p>
            <a:r>
              <a:rPr lang="cs-CZ" sz="2400" i="1" u="sng" dirty="0" err="1" smtClean="0"/>
              <a:t>Foresta</a:t>
            </a:r>
            <a:r>
              <a:rPr lang="cs-CZ" sz="2400" i="1" u="sng" dirty="0" smtClean="0"/>
              <a:t> SG, a.s.:</a:t>
            </a:r>
            <a:r>
              <a:rPr lang="cs-CZ" sz="2400" i="1" dirty="0" smtClean="0"/>
              <a:t> </a:t>
            </a:r>
          </a:p>
          <a:p>
            <a:pPr>
              <a:buNone/>
            </a:pPr>
            <a:r>
              <a:rPr lang="cs-CZ" sz="2400" b="1" i="1" dirty="0" smtClean="0"/>
              <a:t>		Dopady </a:t>
            </a:r>
            <a:r>
              <a:rPr lang="cs-CZ" sz="2400" b="1" i="1" dirty="0" smtClean="0">
                <a:solidFill>
                  <a:srgbClr val="C00000"/>
                </a:solidFill>
              </a:rPr>
              <a:t>kůrovcové kalamity </a:t>
            </a:r>
            <a:r>
              <a:rPr lang="cs-CZ" sz="2400" b="1" i="1" dirty="0" smtClean="0"/>
              <a:t>na sektor LH a 	navazující odvětví</a:t>
            </a:r>
            <a:r>
              <a:rPr lang="cs-CZ" sz="2400" i="1" dirty="0" smtClean="0"/>
              <a:t>, listopad 2018</a:t>
            </a:r>
          </a:p>
          <a:p>
            <a:r>
              <a:rPr lang="cs-CZ" sz="2400" i="1" u="sng" dirty="0" smtClean="0"/>
              <a:t>BUWAL</a:t>
            </a:r>
            <a:r>
              <a:rPr lang="cs-CZ" sz="2400" i="1" dirty="0" smtClean="0"/>
              <a:t> </a:t>
            </a:r>
            <a:r>
              <a:rPr lang="cs-CZ" sz="1800" i="1" dirty="0" smtClean="0"/>
              <a:t>(</a:t>
            </a:r>
            <a:r>
              <a:rPr lang="cs-CZ" sz="1800" i="1" dirty="0" err="1" smtClean="0"/>
              <a:t>Bundesamt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für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Umwelt</a:t>
            </a:r>
            <a:r>
              <a:rPr lang="cs-CZ" sz="1800" i="1" dirty="0" smtClean="0"/>
              <a:t>, </a:t>
            </a:r>
            <a:r>
              <a:rPr lang="cs-CZ" sz="1800" i="1" dirty="0" err="1" smtClean="0"/>
              <a:t>Wald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und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Landschaft</a:t>
            </a:r>
            <a:r>
              <a:rPr lang="cs-CZ" sz="1800" i="1" dirty="0" smtClean="0"/>
              <a:t>):</a:t>
            </a:r>
          </a:p>
          <a:p>
            <a:pPr>
              <a:buNone/>
            </a:pPr>
            <a:r>
              <a:rPr lang="cs-CZ" sz="1800" b="1" i="1" dirty="0" smtClean="0">
                <a:solidFill>
                  <a:srgbClr val="C00000"/>
                </a:solidFill>
              </a:rPr>
              <a:t>		</a:t>
            </a:r>
            <a:r>
              <a:rPr lang="cs-CZ" sz="2400" b="1" i="1" dirty="0" smtClean="0">
                <a:solidFill>
                  <a:srgbClr val="C00000"/>
                </a:solidFill>
              </a:rPr>
              <a:t>Lothar </a:t>
            </a:r>
            <a:r>
              <a:rPr lang="cs-CZ" sz="2400" b="1" i="1" dirty="0" smtClean="0"/>
              <a:t>- </a:t>
            </a:r>
            <a:r>
              <a:rPr lang="cs-CZ" sz="2400" b="1" i="1" dirty="0" err="1" smtClean="0"/>
              <a:t>Ökonomische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Auswirkungen</a:t>
            </a:r>
            <a:r>
              <a:rPr lang="cs-CZ" sz="2400" b="1" i="1" dirty="0" smtClean="0"/>
              <a:t>, </a:t>
            </a:r>
            <a:r>
              <a:rPr lang="cs-CZ" sz="2400" b="1" i="1" dirty="0" err="1" smtClean="0"/>
              <a:t>Wald</a:t>
            </a:r>
            <a:r>
              <a:rPr lang="cs-CZ" sz="2400" b="1" i="1" dirty="0" smtClean="0"/>
              <a:t> - </a:t>
            </a:r>
            <a:r>
              <a:rPr lang="cs-CZ" sz="2400" b="1" i="1" dirty="0" err="1" smtClean="0"/>
              <a:t>und</a:t>
            </a:r>
            <a:r>
              <a:rPr lang="cs-CZ" sz="2400" b="1" i="1" dirty="0" smtClean="0"/>
              <a:t> 	</a:t>
            </a:r>
            <a:r>
              <a:rPr lang="cs-CZ" sz="2400" b="1" i="1" dirty="0" err="1" smtClean="0"/>
              <a:t>Gesamtwirtschaft</a:t>
            </a:r>
            <a:r>
              <a:rPr lang="cs-CZ" sz="2400" i="1" dirty="0" smtClean="0"/>
              <a:t>, 2003</a:t>
            </a:r>
            <a:r>
              <a:rPr lang="cs-CZ" sz="2400" b="1" i="1" dirty="0" smtClean="0">
                <a:solidFill>
                  <a:srgbClr val="C00000"/>
                </a:solidFill>
              </a:rPr>
              <a:t> </a:t>
            </a:r>
            <a:r>
              <a:rPr lang="cs-CZ" sz="2400" i="1" dirty="0" smtClean="0"/>
              <a:t>(Švýcarsko, 26. 12. 1999)</a:t>
            </a:r>
          </a:p>
          <a:p>
            <a:pPr>
              <a:buNone/>
            </a:pPr>
            <a:endParaRPr lang="cs-CZ" sz="1600" i="1" dirty="0" smtClean="0"/>
          </a:p>
          <a:p>
            <a:r>
              <a:rPr lang="cs-CZ" sz="2400" i="1" dirty="0" smtClean="0"/>
              <a:t>Porovnání struktury obsahu domácí a zahraniční analýzy při velkoplošné kalamitě (</a:t>
            </a:r>
            <a:r>
              <a:rPr lang="cs-CZ" sz="2400" i="1" dirty="0" err="1" smtClean="0"/>
              <a:t>Foresta</a:t>
            </a:r>
            <a:r>
              <a:rPr lang="cs-CZ" sz="2400" i="1" dirty="0" smtClean="0"/>
              <a:t> SG, a.s. </a:t>
            </a:r>
            <a:r>
              <a:rPr lang="cs-CZ" sz="2400" i="1" dirty="0" err="1" smtClean="0"/>
              <a:t>vs</a:t>
            </a:r>
            <a:r>
              <a:rPr lang="cs-CZ" sz="2400" i="1" dirty="0" smtClean="0"/>
              <a:t>  BUWAL)</a:t>
            </a:r>
            <a:endParaRPr lang="cs-CZ" sz="2000" i="1" u="sng" dirty="0" smtClean="0"/>
          </a:p>
          <a:p>
            <a:pPr>
              <a:buNone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108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109</a:t>
            </a:fld>
            <a:endParaRPr lang="cs-CZ"/>
          </a:p>
        </p:txBody>
      </p:sp>
      <p:pic>
        <p:nvPicPr>
          <p:cNvPr id="228354" name="Picture 2" descr="C:\DATA\_FLASHka\2019_UKOL\Akce_2019\Seminář Brno-KK a OCE\Foresta-oříznut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3" y="280988"/>
            <a:ext cx="5133975" cy="629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544616"/>
          </a:xfrm>
        </p:spPr>
        <p:txBody>
          <a:bodyPr/>
          <a:lstStyle/>
          <a:p>
            <a:r>
              <a:rPr lang="cs-CZ" sz="2400" b="1" dirty="0" smtClean="0"/>
              <a:t>Problematika ocenění a rámec oceňování lesa se v souvislosti s kůrovcovou kalamitou </a:t>
            </a:r>
            <a:r>
              <a:rPr lang="cs-CZ" sz="2400" b="1" u="sng" dirty="0" smtClean="0"/>
              <a:t>nemění</a:t>
            </a:r>
          </a:p>
          <a:p>
            <a:pPr>
              <a:buNone/>
            </a:pPr>
            <a:endParaRPr lang="cs-CZ" sz="2400" b="1" u="sng" dirty="0" smtClean="0"/>
          </a:p>
          <a:p>
            <a:r>
              <a:rPr lang="cs-CZ" sz="2400" b="1" u="sng" dirty="0" smtClean="0">
                <a:solidFill>
                  <a:srgbClr val="C00000"/>
                </a:solidFill>
              </a:rPr>
              <a:t>Ocenění produkční funkce lesa</a:t>
            </a:r>
            <a:endParaRPr lang="cs-CZ" sz="2400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	</a:t>
            </a:r>
            <a:r>
              <a:rPr lang="cs-CZ" sz="2400" dirty="0" smtClean="0"/>
              <a:t>- známé </a:t>
            </a:r>
            <a:r>
              <a:rPr lang="cs-CZ" sz="2400" u="sng" dirty="0" smtClean="0"/>
              <a:t>objekty </a:t>
            </a:r>
            <a:r>
              <a:rPr lang="cs-CZ" sz="2400" dirty="0" smtClean="0"/>
              <a:t>ocenění - buď porost existuje nebo neexistuje (holina)</a:t>
            </a:r>
          </a:p>
          <a:p>
            <a:pPr>
              <a:buNone/>
            </a:pPr>
            <a:r>
              <a:rPr lang="cs-CZ" sz="2400" dirty="0" smtClean="0"/>
              <a:t>	- pro úpravu hodnoty - využití </a:t>
            </a:r>
            <a:r>
              <a:rPr lang="cs-CZ" sz="2400" u="sng" dirty="0" smtClean="0"/>
              <a:t>cenových srážek</a:t>
            </a:r>
          </a:p>
          <a:p>
            <a:pPr>
              <a:buNone/>
            </a:pPr>
            <a:endParaRPr lang="cs-CZ" sz="2400" b="1" u="sng" dirty="0" smtClean="0"/>
          </a:p>
          <a:p>
            <a:r>
              <a:rPr lang="cs-CZ" sz="2400" dirty="0" smtClean="0"/>
              <a:t>Existují jen zprostředkované vazby na kůrovcovou kalamitu  -  </a:t>
            </a:r>
            <a:r>
              <a:rPr lang="cs-CZ" sz="2400" u="sng" dirty="0" smtClean="0"/>
              <a:t>ovlivnění </a:t>
            </a:r>
            <a:r>
              <a:rPr lang="cs-CZ" sz="2400" u="sng" dirty="0" smtClean="0">
                <a:solidFill>
                  <a:srgbClr val="C00000"/>
                </a:solidFill>
              </a:rPr>
              <a:t>vstupních hodnot</a:t>
            </a:r>
            <a:r>
              <a:rPr lang="cs-CZ" sz="2400" u="sng" dirty="0" smtClean="0"/>
              <a:t> pro aktualizaci oceňovacích modelů </a:t>
            </a:r>
          </a:p>
          <a:p>
            <a:r>
              <a:rPr lang="cs-CZ" sz="2400" dirty="0" smtClean="0"/>
              <a:t>Nezávislý vývoj oceňovací legislativy </a:t>
            </a:r>
          </a:p>
          <a:p>
            <a:pPr>
              <a:buNone/>
            </a:pPr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4000" dirty="0" smtClean="0"/>
              <a:t>Obsah analýzy </a:t>
            </a:r>
            <a:r>
              <a:rPr lang="cs-CZ" sz="4000" u="sng" dirty="0" err="1" smtClean="0"/>
              <a:t>Foresty</a:t>
            </a:r>
            <a:r>
              <a:rPr lang="cs-CZ" sz="4000" u="sng" dirty="0" smtClean="0"/>
              <a:t> SG, a.s.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sz="2800" dirty="0" smtClean="0"/>
              <a:t>Úvod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Predikce vývoje kůrovcových těžeb (2018-2020, 2021-20130)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Dopad kalamity na hospodářský stav lesa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Dopad kalamity na ekonomiku lesních podniků 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Dopad kalamity na HDP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Dopad kalamity na navazující odvětví a vztahy mezi nimi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Dopad kalamity na </a:t>
            </a:r>
            <a:r>
              <a:rPr lang="cs-CZ" sz="2800" dirty="0" err="1" smtClean="0"/>
              <a:t>mimoprodukční</a:t>
            </a:r>
            <a:r>
              <a:rPr lang="cs-CZ" sz="2800" dirty="0" smtClean="0"/>
              <a:t> funkce</a:t>
            </a:r>
          </a:p>
          <a:p>
            <a:pPr marL="514350" indent="-514350">
              <a:buAutoNum type="arabicPeriod"/>
            </a:pPr>
            <a:r>
              <a:rPr lang="cs-CZ" sz="2800" u="sng" dirty="0" smtClean="0"/>
              <a:t>Návrh opatření</a:t>
            </a:r>
            <a:r>
              <a:rPr lang="cs-CZ" sz="2800" i="1" dirty="0" smtClean="0"/>
              <a:t> (viz další snímek)</a:t>
            </a:r>
          </a:p>
          <a:p>
            <a:pPr marL="514350" indent="-514350">
              <a:buNone/>
            </a:pPr>
            <a:r>
              <a:rPr lang="cs-CZ" sz="2800" i="1" dirty="0" smtClean="0"/>
              <a:t>9.</a:t>
            </a:r>
            <a:r>
              <a:rPr lang="cs-CZ" sz="2800" dirty="0" smtClean="0"/>
              <a:t>   Seznam literatury</a:t>
            </a:r>
          </a:p>
          <a:p>
            <a:pPr marL="514350" indent="-514350">
              <a:buAutoNum type="arabicPeriod"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78098"/>
          </a:xfrm>
        </p:spPr>
        <p:txBody>
          <a:bodyPr/>
          <a:lstStyle/>
          <a:p>
            <a:r>
              <a:rPr lang="cs-CZ" dirty="0" smtClean="0"/>
              <a:t>Návrh opatření </a:t>
            </a:r>
            <a:r>
              <a:rPr lang="cs-CZ" u="sng" dirty="0" err="1" smtClean="0"/>
              <a:t>Foresty</a:t>
            </a:r>
            <a:r>
              <a:rPr lang="cs-CZ" u="sng" dirty="0" smtClean="0"/>
              <a:t> SG, a.s.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514350" indent="-514350">
              <a:buNone/>
            </a:pPr>
            <a:r>
              <a:rPr lang="cs-CZ" sz="2400" dirty="0" smtClean="0"/>
              <a:t>8.1 </a:t>
            </a:r>
            <a:r>
              <a:rPr lang="cs-CZ" sz="2400" b="1" dirty="0" smtClean="0"/>
              <a:t>Utlumení či alespoň zpomalení kalamitního vývoje </a:t>
            </a:r>
            <a:r>
              <a:rPr lang="cs-CZ" sz="2400" dirty="0" smtClean="0"/>
              <a:t>(sanace, stimulace poptávky po dřevě, aktivita LČR)</a:t>
            </a:r>
          </a:p>
          <a:p>
            <a:pPr marL="514350" indent="-514350">
              <a:buNone/>
            </a:pPr>
            <a:r>
              <a:rPr lang="cs-CZ" sz="2400" dirty="0" smtClean="0"/>
              <a:t>8.2  </a:t>
            </a:r>
            <a:r>
              <a:rPr lang="cs-CZ" sz="2400" b="1" dirty="0" smtClean="0"/>
              <a:t>Obnova stabilních a k účelu příslušné kategorie lesa směřujících porostů </a:t>
            </a:r>
            <a:r>
              <a:rPr lang="cs-CZ" sz="2400" dirty="0" smtClean="0"/>
              <a:t>(MZD, generel obnovy, dotační politika, veřejná správa, ochrana před zvěří..)</a:t>
            </a:r>
          </a:p>
          <a:p>
            <a:pPr marL="514350" indent="-514350">
              <a:buNone/>
            </a:pPr>
            <a:r>
              <a:rPr lang="cs-CZ" sz="2400" dirty="0" smtClean="0"/>
              <a:t>8.3 </a:t>
            </a:r>
            <a:r>
              <a:rPr lang="cs-CZ" sz="2400" b="1" dirty="0" smtClean="0"/>
              <a:t>Minimalizace ekonomických dopadů kalamity </a:t>
            </a:r>
            <a:r>
              <a:rPr lang="cs-CZ" sz="2400" dirty="0" smtClean="0"/>
              <a:t>(přímá platba na plochu)</a:t>
            </a:r>
          </a:p>
          <a:p>
            <a:pPr marL="514350" indent="-514350">
              <a:buNone/>
            </a:pPr>
            <a:r>
              <a:rPr lang="cs-CZ" sz="2400" dirty="0" smtClean="0"/>
              <a:t>8.4 </a:t>
            </a:r>
            <a:r>
              <a:rPr lang="cs-CZ" sz="2400" b="1" dirty="0" smtClean="0"/>
              <a:t>Další podpůrné nástroje k utlumení či řešení následků kalamity </a:t>
            </a:r>
            <a:r>
              <a:rPr lang="cs-CZ" sz="2400" dirty="0" smtClean="0"/>
              <a:t>(kategorizace, monitoring, výkaznictví, postavení OLH, aktivita VÚC…)</a:t>
            </a:r>
          </a:p>
          <a:p>
            <a:pPr marL="514350" indent="-514350">
              <a:buNone/>
            </a:pPr>
            <a:r>
              <a:rPr lang="cs-CZ" sz="2400" dirty="0" smtClean="0"/>
              <a:t>8.5 </a:t>
            </a:r>
            <a:r>
              <a:rPr lang="cs-CZ" sz="2400" b="1" dirty="0" smtClean="0"/>
              <a:t>Potřeba opatření v kontextu jednotlivých variant prognóz o rozsahu kalamity </a:t>
            </a:r>
            <a:r>
              <a:rPr lang="cs-CZ" sz="2400" dirty="0" smtClean="0"/>
              <a:t>(optimistická, pesimistická – reálná)</a:t>
            </a:r>
          </a:p>
          <a:p>
            <a:pPr marL="514350" indent="-514350">
              <a:buNone/>
            </a:pPr>
            <a:endParaRPr lang="cs-CZ" dirty="0" smtClean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112</a:t>
            </a:fld>
            <a:endParaRPr lang="cs-CZ"/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1"/>
            <a:ext cx="482453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Obsah studie „Lothar“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lvl="0"/>
            <a:endParaRPr lang="cs-CZ" sz="2400" i="1" dirty="0" smtClean="0"/>
          </a:p>
          <a:p>
            <a:pPr lvl="0"/>
            <a:r>
              <a:rPr lang="cs-CZ" sz="2400" i="1" dirty="0" smtClean="0"/>
              <a:t>Úvod ke kalamitě</a:t>
            </a:r>
            <a:endParaRPr lang="cs-CZ" sz="2400" dirty="0" smtClean="0"/>
          </a:p>
          <a:p>
            <a:pPr lvl="0"/>
            <a:r>
              <a:rPr lang="cs-CZ" sz="2400" i="1" dirty="0" smtClean="0">
                <a:solidFill>
                  <a:srgbClr val="C00000"/>
                </a:solidFill>
              </a:rPr>
              <a:t>Teoretické úvahy k ocenění přírodních kalamit</a:t>
            </a:r>
            <a:endParaRPr lang="cs-CZ" sz="2400" dirty="0" smtClean="0">
              <a:solidFill>
                <a:srgbClr val="C00000"/>
              </a:solidFill>
            </a:endParaRPr>
          </a:p>
          <a:p>
            <a:pPr lvl="0"/>
            <a:r>
              <a:rPr lang="cs-CZ" sz="2400" i="1" dirty="0" smtClean="0">
                <a:solidFill>
                  <a:srgbClr val="C00000"/>
                </a:solidFill>
              </a:rPr>
              <a:t>Základy ekonomického ocenění lesa</a:t>
            </a:r>
            <a:endParaRPr lang="cs-CZ" sz="2400" dirty="0" smtClean="0">
              <a:solidFill>
                <a:srgbClr val="C00000"/>
              </a:solidFill>
            </a:endParaRPr>
          </a:p>
          <a:p>
            <a:pPr lvl="0"/>
            <a:r>
              <a:rPr lang="cs-CZ" sz="2400" i="1" dirty="0" smtClean="0">
                <a:solidFill>
                  <a:srgbClr val="C00000"/>
                </a:solidFill>
              </a:rPr>
              <a:t>Ekonomické ocenění dopadů kalamit v lese</a:t>
            </a:r>
            <a:endParaRPr lang="cs-CZ" sz="2400" dirty="0" smtClean="0">
              <a:solidFill>
                <a:srgbClr val="C00000"/>
              </a:solidFill>
            </a:endParaRPr>
          </a:p>
          <a:p>
            <a:pPr lvl="0"/>
            <a:r>
              <a:rPr lang="cs-CZ" sz="2400" i="1" dirty="0" smtClean="0">
                <a:solidFill>
                  <a:srgbClr val="C00000"/>
                </a:solidFill>
              </a:rPr>
              <a:t>Metodiky ekonomického ocenění kalamit v lese</a:t>
            </a:r>
            <a:endParaRPr lang="cs-CZ" sz="2400" dirty="0" smtClean="0">
              <a:solidFill>
                <a:srgbClr val="C00000"/>
              </a:solidFill>
            </a:endParaRPr>
          </a:p>
          <a:p>
            <a:pPr lvl="0"/>
            <a:r>
              <a:rPr lang="cs-CZ" sz="2400" i="1" dirty="0" smtClean="0"/>
              <a:t>Příjmové a majetkové dopady na lesní hospodářství</a:t>
            </a:r>
            <a:endParaRPr lang="cs-CZ" sz="2400" dirty="0" smtClean="0"/>
          </a:p>
          <a:p>
            <a:pPr lvl="0"/>
            <a:r>
              <a:rPr lang="cs-CZ" sz="2400" i="1" dirty="0" smtClean="0"/>
              <a:t>Rozdělení ekonomických dopadů na soukromé (selské) a veřejné vlastníky lesů</a:t>
            </a:r>
            <a:endParaRPr lang="cs-CZ" sz="2400" dirty="0" smtClean="0"/>
          </a:p>
          <a:p>
            <a:pPr lvl="0"/>
            <a:r>
              <a:rPr lang="cs-CZ" sz="2400" i="1" dirty="0" smtClean="0"/>
              <a:t>Národohospodářské posouzení kalamity</a:t>
            </a:r>
            <a:endParaRPr lang="cs-CZ" sz="2400" dirty="0" smtClean="0"/>
          </a:p>
          <a:p>
            <a:pPr lvl="0"/>
            <a:r>
              <a:rPr lang="cs-CZ" sz="2400" i="1" dirty="0" smtClean="0"/>
              <a:t>Syntéza a interpretace</a:t>
            </a:r>
            <a:endParaRPr lang="cs-CZ" sz="2400" dirty="0" smtClean="0"/>
          </a:p>
          <a:p>
            <a:pPr lvl="0"/>
            <a:r>
              <a:rPr lang="cs-CZ" sz="2400" i="1" u="sng" dirty="0" smtClean="0"/>
              <a:t>Politické závěry</a:t>
            </a:r>
            <a:endParaRPr lang="cs-CZ" sz="2400" u="sng" dirty="0" smtClean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113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cs-CZ" dirty="0" smtClean="0"/>
              <a:t>Co řeší studie „Lothar“ - 1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K čemu potřebujeme </a:t>
            </a:r>
            <a:r>
              <a:rPr lang="cs-CZ" sz="2400" b="1" u="sng" dirty="0" smtClean="0">
                <a:solidFill>
                  <a:srgbClr val="C00000"/>
                </a:solidFill>
              </a:rPr>
              <a:t>poznatky o ekonomických důsledcích</a:t>
            </a:r>
            <a:r>
              <a:rPr lang="cs-CZ" sz="2400" b="1" dirty="0" smtClean="0">
                <a:solidFill>
                  <a:srgbClr val="C00000"/>
                </a:solidFill>
              </a:rPr>
              <a:t> kůrovcové kalamity?</a:t>
            </a:r>
          </a:p>
          <a:p>
            <a:pPr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400" dirty="0" smtClean="0"/>
              <a:t>Poznatky jsou důležité k tomu, aby se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u="sng" dirty="0" smtClean="0"/>
              <a:t>zlepšila rozhodovací základna pro politiku </a:t>
            </a:r>
          </a:p>
          <a:p>
            <a:r>
              <a:rPr lang="cs-CZ" sz="2400" u="sng" dirty="0" smtClean="0"/>
              <a:t>přispělo k zodpovězení politických otázek = nadřazený cíl studie</a:t>
            </a:r>
          </a:p>
          <a:p>
            <a:r>
              <a:rPr lang="cs-CZ" sz="2400" dirty="0" smtClean="0"/>
              <a:t>našla odpověď na otázku po </a:t>
            </a:r>
            <a:r>
              <a:rPr lang="cs-CZ" sz="2400" u="sng" dirty="0" smtClean="0"/>
              <a:t>souvislosti mezi výší vzniklé škody a veřejnými prostředky k jejímu zvládnutí</a:t>
            </a:r>
            <a:r>
              <a:rPr lang="cs-CZ" sz="2400" dirty="0" smtClean="0"/>
              <a:t> = Lze z výše škody vyvozovat potřebu veřejných prostředků?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Co řeší studie „Lothar“ - 2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r>
              <a:rPr lang="cs-CZ" sz="2400" dirty="0" smtClean="0"/>
              <a:t>Zvláštní váhu má </a:t>
            </a:r>
            <a:r>
              <a:rPr lang="cs-CZ" sz="2400" b="1" u="sng" dirty="0" smtClean="0"/>
              <a:t>otázka</a:t>
            </a:r>
            <a:r>
              <a:rPr lang="cs-CZ" sz="2400" dirty="0" smtClean="0"/>
              <a:t>, na základě </a:t>
            </a:r>
            <a:r>
              <a:rPr lang="cs-CZ" sz="2400" b="1" dirty="0" smtClean="0">
                <a:solidFill>
                  <a:srgbClr val="C00000"/>
                </a:solidFill>
              </a:rPr>
              <a:t>jakých kriterií </a:t>
            </a:r>
            <a:r>
              <a:rPr lang="cs-CZ" sz="2400" dirty="0" smtClean="0"/>
              <a:t>se definuje potřeba politického vyjednávání?</a:t>
            </a:r>
          </a:p>
          <a:p>
            <a:r>
              <a:rPr lang="cs-CZ" sz="2400" dirty="0" smtClean="0"/>
              <a:t>Na základě lesního zákona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Následující </a:t>
            </a:r>
            <a:r>
              <a:rPr lang="cs-CZ" sz="2400" b="1" u="sng" dirty="0" smtClean="0">
                <a:solidFill>
                  <a:srgbClr val="C00000"/>
                </a:solidFill>
              </a:rPr>
              <a:t>kriteria</a:t>
            </a:r>
            <a:r>
              <a:rPr lang="cs-CZ" sz="2400" dirty="0" smtClean="0"/>
              <a:t> k posouzení potřeby politického vyjednávání: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Ohrožení lesa a jeho struktury</a:t>
            </a:r>
            <a:endParaRPr lang="cs-CZ" sz="24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Ohrožení lesa jako přírodního životního prostoru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Ohrožení plnění funkcí lesa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Ohrožení LH a DP v jejich existenci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Ohrožení lidí a majetkových hodnot v důsledku lavin, sesuvů a jiných přírodních událostí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endParaRPr lang="cs-CZ" sz="24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dirty="0" smtClean="0"/>
              <a:t>Co řeší studie „Lothar“ - 3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Studie má přispět k zodpovězení následujících nadřazených </a:t>
            </a:r>
            <a:r>
              <a:rPr lang="cs-CZ" sz="2400" b="1" u="sng" dirty="0" smtClean="0">
                <a:solidFill>
                  <a:srgbClr val="C00000"/>
                </a:solidFill>
              </a:rPr>
              <a:t>politických otázek</a:t>
            </a:r>
            <a:r>
              <a:rPr lang="cs-CZ" sz="2400" dirty="0" smtClean="0"/>
              <a:t>:</a:t>
            </a:r>
          </a:p>
          <a:p>
            <a:pPr>
              <a:buNone/>
            </a:pPr>
            <a:endParaRPr lang="cs-CZ" sz="2400" dirty="0" smtClean="0"/>
          </a:p>
          <a:p>
            <a:pPr marL="457200" indent="-457200">
              <a:buAutoNum type="arabicParenR"/>
            </a:pPr>
            <a:r>
              <a:rPr lang="cs-CZ" sz="2400" dirty="0" smtClean="0"/>
              <a:t>Jsou v důsledku kalamity ohroženy funkce lesa nebo lesnictví a dřevařství?</a:t>
            </a:r>
          </a:p>
          <a:p>
            <a:pPr marL="457200" indent="-457200">
              <a:buAutoNum type="arabicParenR"/>
            </a:pPr>
            <a:r>
              <a:rPr lang="cs-CZ" sz="2400" dirty="0" smtClean="0"/>
              <a:t>Jaká politická opatření jsou nutná a jak jsou konkrétně navržena, aby se důsledky kalamity efektivně zvládly?</a:t>
            </a:r>
          </a:p>
          <a:p>
            <a:pPr marL="457200" indent="-457200">
              <a:buAutoNum type="arabicParenR"/>
            </a:pPr>
            <a:r>
              <a:rPr lang="cs-CZ" sz="2400" dirty="0" smtClean="0"/>
              <a:t>Jaké jsou konsekvence pro potřebu finančních prostředků z veřejných zdrojů?</a:t>
            </a:r>
          </a:p>
          <a:p>
            <a:pPr algn="ctr"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endParaRPr lang="cs-CZ" sz="24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řeší studie „Lothar“ - 4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Při pokusu o </a:t>
            </a:r>
            <a:r>
              <a:rPr lang="cs-CZ" sz="2400" b="1" u="sng" dirty="0" smtClean="0"/>
              <a:t>kvantifikaci</a:t>
            </a:r>
            <a:r>
              <a:rPr lang="cs-CZ" sz="2400" b="1" dirty="0" smtClean="0"/>
              <a:t> ekonomických důsledků kalamity </a:t>
            </a:r>
            <a:r>
              <a:rPr lang="cs-CZ" sz="2400" b="1" u="sng" dirty="0" smtClean="0">
                <a:solidFill>
                  <a:srgbClr val="C00000"/>
                </a:solidFill>
              </a:rPr>
              <a:t>nestojí v popředí otázka odškodnění</a:t>
            </a:r>
            <a:r>
              <a:rPr lang="cs-CZ" sz="2400" dirty="0" smtClean="0"/>
              <a:t> (např. pro účely pojištění majetku), nýbrž </a:t>
            </a:r>
            <a:r>
              <a:rPr lang="cs-CZ" sz="2400" dirty="0" smtClean="0">
                <a:solidFill>
                  <a:srgbClr val="C00000"/>
                </a:solidFill>
              </a:rPr>
              <a:t>otázka, zda kalamita ohrožuje lesnictví a dřevařství ve své existenci</a:t>
            </a:r>
            <a:r>
              <a:rPr lang="cs-CZ" sz="2400" dirty="0" smtClean="0"/>
              <a:t> nebo ovlivňuje plnění ochranných, zdravotních a užitných funkcí.</a:t>
            </a:r>
          </a:p>
          <a:p>
            <a:pPr>
              <a:buNone/>
            </a:pP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u="sng" dirty="0" smtClean="0">
                <a:solidFill>
                  <a:srgbClr val="C00000"/>
                </a:solidFill>
              </a:rPr>
              <a:t>Kvantitativní výsledky ocenění nepředstavují proto žádnou základnu pro případné platby za odškodnění </a:t>
            </a:r>
            <a:r>
              <a:rPr lang="cs-CZ" sz="2400" dirty="0" smtClean="0"/>
              <a:t>a nemohou být bezprostředně použity pro ocenění potřeby veřejných finančních prostředků k odstranění následků kalamity.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endParaRPr lang="cs-CZ" sz="24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Co řeší studie „Lothar“ - 5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5357850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/>
              <a:t>Přehled </a:t>
            </a:r>
            <a:r>
              <a:rPr lang="cs-CZ" sz="2400" b="1" dirty="0" smtClean="0">
                <a:solidFill>
                  <a:srgbClr val="C00000"/>
                </a:solidFill>
              </a:rPr>
              <a:t>EKONOMICKÝCH DŮSLEDKŮ </a:t>
            </a:r>
            <a:r>
              <a:rPr lang="cs-CZ" sz="2400" b="1" dirty="0" smtClean="0"/>
              <a:t>kalamity:</a:t>
            </a:r>
          </a:p>
          <a:p>
            <a:pPr>
              <a:buNone/>
            </a:pPr>
            <a:endParaRPr lang="cs-CZ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3 otázky</a:t>
            </a:r>
            <a:r>
              <a:rPr lang="cs-CZ" sz="2400" b="1" dirty="0" smtClean="0"/>
              <a:t>:</a:t>
            </a:r>
          </a:p>
          <a:p>
            <a:pPr>
              <a:buNone/>
            </a:pPr>
            <a:endParaRPr lang="cs-CZ" sz="2400" b="1" dirty="0" smtClean="0"/>
          </a:p>
          <a:p>
            <a:pPr marL="457200" indent="-457200">
              <a:buAutoNum type="arabicParenR"/>
            </a:pPr>
            <a:r>
              <a:rPr lang="cs-CZ" sz="2400" b="1" dirty="0" smtClean="0"/>
              <a:t>Jaké </a:t>
            </a:r>
            <a:r>
              <a:rPr lang="cs-CZ" sz="2400" b="1" u="sng" dirty="0" smtClean="0"/>
              <a:t>příjmové a majetkové důsledky </a:t>
            </a:r>
            <a:r>
              <a:rPr lang="cs-CZ" sz="2400" b="1" dirty="0" smtClean="0"/>
              <a:t>má kalamita pro švýcarské LH?</a:t>
            </a:r>
          </a:p>
          <a:p>
            <a:pPr marL="457200" indent="-457200">
              <a:buAutoNum type="arabicParenR"/>
            </a:pPr>
            <a:r>
              <a:rPr lang="cs-CZ" sz="2400" b="1" dirty="0" smtClean="0"/>
              <a:t>Jak jsou rozděleny ekonomické důsledky kalamity na </a:t>
            </a:r>
            <a:r>
              <a:rPr lang="cs-CZ" sz="2400" b="1" u="sng" dirty="0" smtClean="0"/>
              <a:t>veřejné a soukromé vlastníky</a:t>
            </a:r>
            <a:r>
              <a:rPr lang="cs-CZ" sz="2400" b="1" dirty="0" smtClean="0"/>
              <a:t>, stejně tak na přímo nebo nepřímo dotčené vlastníky lesa?</a:t>
            </a:r>
          </a:p>
          <a:p>
            <a:pPr marL="457200" indent="-457200">
              <a:buNone/>
            </a:pPr>
            <a:r>
              <a:rPr lang="cs-CZ" sz="2400" i="1" dirty="0" smtClean="0"/>
              <a:t>	(řešeno dotazníkovým šetřením)</a:t>
            </a:r>
          </a:p>
          <a:p>
            <a:pPr marL="457200" indent="-457200">
              <a:buAutoNum type="arabicParenR"/>
            </a:pPr>
            <a:r>
              <a:rPr lang="cs-CZ" sz="2400" b="1" dirty="0" smtClean="0"/>
              <a:t>Jak je nutno z </a:t>
            </a:r>
            <a:r>
              <a:rPr lang="cs-CZ" sz="2400" b="1" u="sng" dirty="0" smtClean="0"/>
              <a:t>národohospodářského hlediska </a:t>
            </a:r>
            <a:r>
              <a:rPr lang="cs-CZ" sz="2400" b="1" dirty="0" smtClean="0"/>
              <a:t>posuzovat kalamitu?</a:t>
            </a:r>
            <a:endParaRPr lang="cs-CZ" sz="2400" dirty="0" smtClean="0"/>
          </a:p>
          <a:p>
            <a:endParaRPr lang="cs-CZ" sz="2400" dirty="0" smtClean="0"/>
          </a:p>
          <a:p>
            <a:pPr>
              <a:buNone/>
            </a:pPr>
            <a:endParaRPr lang="cs-CZ" sz="20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Co řeší studie „Lothar“ - 6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Přímé fyzické důsledky vichřice vyjádřené</a:t>
            </a:r>
            <a:r>
              <a:rPr lang="cs-CZ" sz="2400" b="1" dirty="0" smtClean="0"/>
              <a:t> </a:t>
            </a:r>
            <a:r>
              <a:rPr lang="cs-CZ" sz="2400" b="1" u="sng" dirty="0" smtClean="0">
                <a:solidFill>
                  <a:srgbClr val="C00000"/>
                </a:solidFill>
              </a:rPr>
              <a:t>3 ukazateli</a:t>
            </a:r>
            <a:r>
              <a:rPr lang="cs-CZ" sz="2400" b="1" dirty="0" smtClean="0"/>
              <a:t>:</a:t>
            </a:r>
          </a:p>
          <a:p>
            <a:r>
              <a:rPr lang="cs-CZ" sz="2400" dirty="0" smtClean="0"/>
              <a:t>vztah k průměrné roční těžbě</a:t>
            </a:r>
          </a:p>
          <a:p>
            <a:r>
              <a:rPr lang="cs-CZ" sz="2400" dirty="0" smtClean="0"/>
              <a:t>podíl na celkovém objemu porostní zásoby</a:t>
            </a:r>
          </a:p>
          <a:p>
            <a:r>
              <a:rPr lang="cs-CZ" sz="2400" dirty="0" smtClean="0"/>
              <a:t>ovlivnění ročního </a:t>
            </a:r>
            <a:r>
              <a:rPr lang="cs-CZ" sz="2400" dirty="0" err="1" smtClean="0"/>
              <a:t>přírůstu</a:t>
            </a:r>
            <a:r>
              <a:rPr lang="cs-CZ" sz="2400" dirty="0" smtClean="0"/>
              <a:t> (%), 	resp. podíl na čistém </a:t>
            </a:r>
            <a:r>
              <a:rPr lang="cs-CZ" sz="2400" dirty="0" err="1" smtClean="0"/>
              <a:t>přírůstu</a:t>
            </a:r>
            <a:r>
              <a:rPr lang="cs-CZ" sz="2400" dirty="0" smtClean="0"/>
              <a:t> za období (např. 2010 až 2014))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Dřevinná a věková skladba kalamity </a:t>
            </a:r>
            <a:r>
              <a:rPr lang="cs-CZ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srovnání současného stavu s poslední inventarizací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Obmýtí</a:t>
            </a:r>
            <a:r>
              <a:rPr lang="cs-CZ" sz="2400" dirty="0" smtClean="0"/>
              <a:t>:</a:t>
            </a:r>
          </a:p>
          <a:p>
            <a:pPr>
              <a:buFontTx/>
              <a:buChar char="-"/>
            </a:pPr>
            <a:r>
              <a:rPr lang="cs-CZ" sz="2400" dirty="0" smtClean="0"/>
              <a:t>optimální mýtní zralost a věk odumřelých porostů z hlediska produkce dřeva (mladé, přestárlé…)</a:t>
            </a:r>
          </a:p>
          <a:p>
            <a:pPr>
              <a:buFontTx/>
              <a:buChar char="-"/>
            </a:pPr>
            <a:r>
              <a:rPr lang="cs-CZ" sz="2400" dirty="0" smtClean="0"/>
              <a:t>předčasné </a:t>
            </a:r>
            <a:r>
              <a:rPr lang="cs-CZ" sz="2400" dirty="0" err="1" smtClean="0"/>
              <a:t>smýcení</a:t>
            </a:r>
            <a:r>
              <a:rPr lang="cs-CZ" sz="2400" dirty="0" smtClean="0"/>
              <a:t> v jakém rozsahu?</a:t>
            </a:r>
          </a:p>
          <a:p>
            <a:pPr>
              <a:buFontTx/>
              <a:buChar char="-"/>
            </a:pPr>
            <a:endParaRPr lang="cs-CZ" sz="2400" dirty="0" smtClean="0"/>
          </a:p>
          <a:p>
            <a:pPr>
              <a:buFontTx/>
              <a:buChar char="-"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cs-CZ" dirty="0" smtClean="0"/>
              <a:t>Hlavní funkce oceňování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r>
              <a:rPr lang="cs-CZ" sz="2800" dirty="0" smtClean="0"/>
              <a:t>Stanovení </a:t>
            </a:r>
            <a:r>
              <a:rPr lang="cs-CZ" sz="2800" b="1" dirty="0" smtClean="0"/>
              <a:t>hraniční ceny </a:t>
            </a:r>
            <a:r>
              <a:rPr lang="cs-CZ" sz="2800" dirty="0" smtClean="0"/>
              <a:t>pro prodávajícího a kupujícího (stanovení rozpětí ceny, vymezení prostoru pro jednání o ceně)</a:t>
            </a:r>
          </a:p>
          <a:p>
            <a:r>
              <a:rPr lang="cs-CZ" sz="2800" dirty="0" smtClean="0"/>
              <a:t>Stanovení </a:t>
            </a:r>
            <a:r>
              <a:rPr lang="cs-CZ" sz="2800" b="1" dirty="0" smtClean="0"/>
              <a:t>konkrétní ceny</a:t>
            </a:r>
            <a:r>
              <a:rPr lang="cs-CZ" sz="2800" dirty="0" smtClean="0"/>
              <a:t> nezávislým subjektem – vyrovnání zájmu dvou stran (škody a újmy)</a:t>
            </a:r>
          </a:p>
          <a:p>
            <a:pPr algn="ctr">
              <a:buNone/>
            </a:pPr>
            <a:r>
              <a:rPr lang="cs-CZ" sz="2800" dirty="0" smtClean="0"/>
              <a:t>***</a:t>
            </a:r>
          </a:p>
          <a:p>
            <a:r>
              <a:rPr lang="cs-CZ" sz="2800" dirty="0" smtClean="0"/>
              <a:t>nalezení </a:t>
            </a:r>
            <a:r>
              <a:rPr lang="cs-CZ" sz="2800" b="1" u="sng" dirty="0" smtClean="0">
                <a:solidFill>
                  <a:srgbClr val="C00000"/>
                </a:solidFill>
              </a:rPr>
              <a:t>argumentů</a:t>
            </a:r>
            <a:r>
              <a:rPr lang="cs-CZ" sz="2800" dirty="0" smtClean="0"/>
              <a:t> pro prodávajícího a kupujícího a poskytnutí </a:t>
            </a:r>
            <a:r>
              <a:rPr lang="cs-CZ" sz="2800" b="1" u="sng" dirty="0" smtClean="0">
                <a:solidFill>
                  <a:srgbClr val="C00000"/>
                </a:solidFill>
              </a:rPr>
              <a:t>podkladů</a:t>
            </a:r>
            <a:r>
              <a:rPr lang="cs-CZ" sz="2800" dirty="0" smtClean="0"/>
              <a:t> pro jednání o ceně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7E-8726-43E0-A05C-FD02BDC4AED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Co řeší studie „Lothar“ - 7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00600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1.Kvantifikace </a:t>
            </a:r>
            <a:r>
              <a:rPr lang="cs-CZ" b="1" u="sng" dirty="0" smtClean="0">
                <a:solidFill>
                  <a:srgbClr val="C00000"/>
                </a:solidFill>
              </a:rPr>
              <a:t>příjmových</a:t>
            </a:r>
            <a:r>
              <a:rPr lang="cs-CZ" b="1" dirty="0" smtClean="0">
                <a:solidFill>
                  <a:srgbClr val="C00000"/>
                </a:solidFill>
              </a:rPr>
              <a:t> důsledků </a:t>
            </a:r>
            <a:r>
              <a:rPr lang="cs-CZ" b="1" dirty="0" smtClean="0"/>
              <a:t>pro LH (vlastníky lesa)</a:t>
            </a:r>
          </a:p>
          <a:p>
            <a:pPr>
              <a:buNone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Hypotetické dopady: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u="sng" dirty="0" smtClean="0"/>
              <a:t>před kalamitou </a:t>
            </a:r>
            <a:r>
              <a:rPr lang="cs-CZ" sz="2000" dirty="0" smtClean="0"/>
              <a:t>….. = referenční příjmy bez kalamity, identifikace cenové úrovně, </a:t>
            </a:r>
            <a:r>
              <a:rPr lang="cs-CZ" sz="2000" dirty="0" smtClean="0">
                <a:solidFill>
                  <a:srgbClr val="C00000"/>
                </a:solidFill>
              </a:rPr>
              <a:t>využití lesnické statistiky (např. srovnání průměrného výnosu na 1 m</a:t>
            </a:r>
            <a:r>
              <a:rPr lang="cs-CZ" sz="2000" baseline="30000" dirty="0" smtClean="0">
                <a:solidFill>
                  <a:srgbClr val="C00000"/>
                </a:solidFill>
              </a:rPr>
              <a:t>3</a:t>
            </a:r>
            <a:r>
              <a:rPr lang="cs-CZ" sz="2000" dirty="0" smtClean="0">
                <a:solidFill>
                  <a:srgbClr val="C00000"/>
                </a:solidFill>
              </a:rPr>
              <a:t> po vzniku kalamity s průměrem uplynulých 3 let)</a:t>
            </a:r>
          </a:p>
          <a:p>
            <a:pPr lvl="1">
              <a:buFont typeface="Arial" pitchFamily="34" charset="0"/>
              <a:buChar char="•"/>
            </a:pPr>
            <a:r>
              <a:rPr lang="cs-CZ" sz="2000" u="sng" dirty="0" smtClean="0"/>
              <a:t>po kalamitě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třeba </a:t>
            </a:r>
            <a:r>
              <a:rPr lang="cs-CZ" sz="2000" u="sng" dirty="0" smtClean="0"/>
              <a:t>za období příštích 6 let </a:t>
            </a:r>
            <a:r>
              <a:rPr lang="cs-CZ" sz="2000" dirty="0" smtClean="0"/>
              <a:t>výpočet </a:t>
            </a:r>
            <a:r>
              <a:rPr lang="cs-CZ" sz="2000" b="1" u="sng" dirty="0" smtClean="0"/>
              <a:t>ztráty příjmů</a:t>
            </a:r>
          </a:p>
          <a:p>
            <a:pPr lvl="1">
              <a:buNone/>
            </a:pPr>
            <a:endParaRPr lang="cs-CZ" sz="2000" b="1" u="sng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Výpočty ovlivněny celou řadou faktorů </a:t>
            </a:r>
            <a:r>
              <a:rPr lang="cs-CZ" sz="2000" dirty="0" smtClean="0">
                <a:sym typeface="Symbol"/>
              </a:rPr>
              <a:t> různé </a:t>
            </a:r>
            <a:r>
              <a:rPr lang="cs-CZ" sz="2000" u="sng" dirty="0" smtClean="0">
                <a:sym typeface="Symbol"/>
              </a:rPr>
              <a:t>varianty a </a:t>
            </a:r>
            <a:r>
              <a:rPr lang="cs-CZ" sz="2000" b="1" u="sng" dirty="0" smtClean="0">
                <a:sym typeface="Symbol"/>
              </a:rPr>
              <a:t>scénáře</a:t>
            </a:r>
          </a:p>
          <a:p>
            <a:pPr>
              <a:buNone/>
            </a:pPr>
            <a:r>
              <a:rPr lang="cs-CZ" sz="2000" b="1" u="sng" dirty="0" smtClean="0">
                <a:sym typeface="Symbol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ym typeface="Symbol"/>
              </a:rPr>
              <a:t>Krátkodobé a dlouhodobé ovlivnění příjmů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/>
          <a:lstStyle/>
          <a:p>
            <a:r>
              <a:rPr lang="cs-CZ" dirty="0" smtClean="0"/>
              <a:t>Co řeší studie „Lothar“ - 8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00600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2. Kvantifikace </a:t>
            </a:r>
            <a:r>
              <a:rPr lang="cs-CZ" b="1" u="sng" dirty="0" smtClean="0">
                <a:solidFill>
                  <a:srgbClr val="C00000"/>
                </a:solidFill>
              </a:rPr>
              <a:t>majetkových</a:t>
            </a:r>
            <a:r>
              <a:rPr lang="cs-CZ" b="1" dirty="0" smtClean="0">
                <a:solidFill>
                  <a:srgbClr val="C00000"/>
                </a:solidFill>
              </a:rPr>
              <a:t> důsledků</a:t>
            </a:r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r>
              <a:rPr lang="cs-CZ" sz="2000" dirty="0" smtClean="0"/>
              <a:t>Z ekonomického hlediska je </a:t>
            </a:r>
            <a:r>
              <a:rPr lang="cs-CZ" sz="2000" b="1" u="sng" dirty="0" smtClean="0">
                <a:solidFill>
                  <a:srgbClr val="C00000"/>
                </a:solidFill>
              </a:rPr>
              <a:t>majetková hodnota lesních porostů </a:t>
            </a:r>
            <a:r>
              <a:rPr lang="cs-CZ" sz="2000" b="1" dirty="0" smtClean="0"/>
              <a:t>přizpůsobených lépe stanovištním poměrům </a:t>
            </a:r>
            <a:r>
              <a:rPr lang="cs-CZ" sz="2000" dirty="0" smtClean="0"/>
              <a:t>jako důsledek </a:t>
            </a:r>
            <a:r>
              <a:rPr lang="cs-CZ" sz="2000" u="sng" dirty="0" smtClean="0"/>
              <a:t>menší rizikové prémie </a:t>
            </a:r>
            <a:r>
              <a:rPr lang="cs-CZ" sz="2000" dirty="0" smtClean="0"/>
              <a:t>tendenčně </a:t>
            </a:r>
            <a:r>
              <a:rPr lang="cs-CZ" sz="2000" b="1" u="sng" dirty="0" smtClean="0">
                <a:solidFill>
                  <a:srgbClr val="C00000"/>
                </a:solidFill>
              </a:rPr>
              <a:t>vyšší</a:t>
            </a:r>
            <a:endParaRPr lang="cs-CZ" sz="2000" b="1" i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000" u="sng" dirty="0" smtClean="0"/>
              <a:t>Oceňovací model:</a:t>
            </a:r>
            <a:r>
              <a:rPr lang="cs-CZ" sz="2000" dirty="0" smtClean="0"/>
              <a:t> lesnický ekonomický model přírodního zdroje (očekávané náklady a výnosy, konstantní, s časově neomezeným horizontem)</a:t>
            </a:r>
          </a:p>
          <a:p>
            <a:pPr>
              <a:buNone/>
            </a:pPr>
            <a:r>
              <a:rPr lang="cs-CZ" sz="2000" u="sng" dirty="0" smtClean="0"/>
              <a:t>Datová základna</a:t>
            </a:r>
            <a:r>
              <a:rPr lang="cs-CZ" sz="2000" dirty="0" smtClean="0"/>
              <a:t>: výsledky od BAR-podniků za poslední 3 roky předcházející kalamitě</a:t>
            </a:r>
            <a:endParaRPr lang="cs-CZ" sz="2000" i="1" dirty="0" smtClean="0"/>
          </a:p>
          <a:p>
            <a:pPr>
              <a:buNone/>
            </a:pPr>
            <a:r>
              <a:rPr lang="cs-CZ" sz="2000" u="sng" dirty="0" smtClean="0"/>
              <a:t>Scénáře a analýza citlivo</a:t>
            </a:r>
            <a:r>
              <a:rPr lang="cs-CZ" sz="2000" dirty="0" smtClean="0"/>
              <a:t>sti pro vybrané veličiny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1800" dirty="0" smtClean="0"/>
              <a:t>Rozsah </a:t>
            </a:r>
            <a:r>
              <a:rPr lang="cs-CZ" sz="1800" dirty="0" smtClean="0">
                <a:solidFill>
                  <a:srgbClr val="C00000"/>
                </a:solidFill>
              </a:rPr>
              <a:t>následných škod</a:t>
            </a:r>
            <a:endParaRPr lang="cs-CZ" sz="1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1800" dirty="0" smtClean="0"/>
              <a:t>V budoucnu očekávané </a:t>
            </a:r>
            <a:r>
              <a:rPr lang="cs-CZ" sz="1800" dirty="0" smtClean="0">
                <a:solidFill>
                  <a:srgbClr val="C00000"/>
                </a:solidFill>
              </a:rPr>
              <a:t>ceny surového dříví </a:t>
            </a:r>
            <a:r>
              <a:rPr lang="cs-CZ" sz="1800" dirty="0" smtClean="0"/>
              <a:t>- min. ceny, současné ceny, max. ceny)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1800" dirty="0" smtClean="0">
                <a:solidFill>
                  <a:srgbClr val="C00000"/>
                </a:solidFill>
              </a:rPr>
              <a:t>Diskontní sazba </a:t>
            </a:r>
            <a:r>
              <a:rPr lang="cs-CZ" sz="1800" i="1" dirty="0" smtClean="0"/>
              <a:t>(zvyšování diskontní sazby tlumí majetkové účinky kalamity)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1800" dirty="0" smtClean="0">
                <a:solidFill>
                  <a:srgbClr val="C00000"/>
                </a:solidFill>
              </a:rPr>
              <a:t>Obmýtí</a:t>
            </a:r>
            <a:endParaRPr lang="cs-CZ" sz="1800" dirty="0" smtClean="0"/>
          </a:p>
          <a:p>
            <a:pPr marL="457200" indent="-457200">
              <a:buFont typeface="Arial" pitchFamily="34" charset="0"/>
              <a:buChar char="•"/>
            </a:pPr>
            <a:endParaRPr lang="cs-CZ" sz="2000" dirty="0" smtClean="0"/>
          </a:p>
          <a:p>
            <a:pPr marL="457200" indent="-457200">
              <a:buFont typeface="Arial" pitchFamily="34" charset="0"/>
              <a:buChar char="•"/>
            </a:pPr>
            <a:endParaRPr lang="cs-CZ" sz="2000" dirty="0" smtClean="0"/>
          </a:p>
          <a:p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/>
          <a:lstStyle/>
          <a:p>
            <a:r>
              <a:rPr lang="cs-CZ" dirty="0" smtClean="0"/>
              <a:t>Co řeší studie „Lothar“ - 9</a:t>
            </a:r>
            <a:r>
              <a:rPr lang="cs-CZ" b="1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00600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/>
              <a:t>3a. Posouzení kalamity z </a:t>
            </a:r>
            <a:r>
              <a:rPr lang="cs-CZ" sz="2800" b="1" u="sng" dirty="0" smtClean="0">
                <a:solidFill>
                  <a:srgbClr val="C00000"/>
                </a:solidFill>
              </a:rPr>
              <a:t>národohospodářského </a:t>
            </a:r>
            <a:r>
              <a:rPr lang="cs-CZ" sz="2800" b="1" dirty="0" smtClean="0"/>
              <a:t>hlediska </a:t>
            </a:r>
            <a:r>
              <a:rPr lang="cs-CZ" sz="2800" i="1" dirty="0" smtClean="0"/>
              <a:t>(účinky kalamity na jednotlivé osoby a skupiny obyvatel)</a:t>
            </a:r>
            <a:r>
              <a:rPr lang="cs-CZ" sz="2800" dirty="0" smtClean="0"/>
              <a:t>:</a:t>
            </a:r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r>
              <a:rPr lang="cs-CZ" sz="1800" dirty="0" smtClean="0"/>
              <a:t>Účinky kalamity na </a:t>
            </a:r>
            <a:r>
              <a:rPr lang="cs-CZ" sz="1800" u="sng" dirty="0" smtClean="0"/>
              <a:t>jednotlivé osoby a skupiny</a:t>
            </a:r>
            <a:r>
              <a:rPr lang="cs-CZ" sz="1800" dirty="0" smtClean="0"/>
              <a:t>:</a:t>
            </a:r>
          </a:p>
          <a:p>
            <a:pPr>
              <a:buNone/>
            </a:pPr>
            <a:endParaRPr lang="cs-CZ" sz="1800" dirty="0" smtClean="0"/>
          </a:p>
          <a:p>
            <a:pPr>
              <a:buAutoNum type="arabicParenR"/>
            </a:pPr>
            <a:r>
              <a:rPr lang="cs-CZ" sz="1800" dirty="0" smtClean="0"/>
              <a:t>Lesní hospodářství </a:t>
            </a:r>
          </a:p>
          <a:p>
            <a:pPr>
              <a:buAutoNum type="arabicParenR"/>
            </a:pPr>
            <a:r>
              <a:rPr lang="cs-CZ" sz="1800" dirty="0" smtClean="0"/>
              <a:t>Zpracovatelský průmysl a další navazující hospodářská odvětví</a:t>
            </a:r>
          </a:p>
          <a:p>
            <a:pPr>
              <a:buAutoNum type="arabicParenR"/>
            </a:pPr>
            <a:r>
              <a:rPr lang="cs-CZ" sz="1800" dirty="0" smtClean="0"/>
              <a:t>Spotřebitelé a produkty ze dřeva</a:t>
            </a:r>
          </a:p>
          <a:p>
            <a:pPr>
              <a:buAutoNum type="arabicParenR"/>
            </a:pPr>
            <a:r>
              <a:rPr lang="cs-CZ" sz="1800" dirty="0" smtClean="0"/>
              <a:t>Biotické a abiotické prostředí</a:t>
            </a:r>
          </a:p>
          <a:p>
            <a:pPr>
              <a:buAutoNum type="arabicParenR"/>
            </a:pPr>
            <a:r>
              <a:rPr lang="cs-CZ" sz="1800" dirty="0" smtClean="0"/>
              <a:t>Ochrana před přírodními událostmi</a:t>
            </a:r>
          </a:p>
          <a:p>
            <a:pPr>
              <a:buAutoNum type="arabicParenR"/>
            </a:pPr>
            <a:r>
              <a:rPr lang="cs-CZ" sz="1800" dirty="0" smtClean="0"/>
              <a:t>Rekreace a volný čas</a:t>
            </a:r>
          </a:p>
          <a:p>
            <a:pPr>
              <a:buAutoNum type="arabicParenR"/>
            </a:pPr>
            <a:r>
              <a:rPr lang="cs-CZ" sz="1800" dirty="0" smtClean="0"/>
              <a:t>Politika a správa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b="1" dirty="0" smtClean="0"/>
              <a:t>Účinky</a:t>
            </a:r>
            <a:r>
              <a:rPr lang="cs-CZ" sz="1800" dirty="0" smtClean="0"/>
              <a:t> na těchto 7 oblastí mohou být </a:t>
            </a:r>
            <a:r>
              <a:rPr lang="cs-CZ" sz="1800" b="1" u="sng" dirty="0" smtClean="0"/>
              <a:t>finanční nebo nefinanční</a:t>
            </a:r>
            <a:r>
              <a:rPr lang="cs-CZ" sz="1800" dirty="0" smtClean="0"/>
              <a:t>.</a:t>
            </a:r>
          </a:p>
          <a:p>
            <a:pPr>
              <a:buNone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/>
          <a:lstStyle/>
          <a:p>
            <a:r>
              <a:rPr lang="cs-CZ" dirty="0" smtClean="0"/>
              <a:t>Co řeší studie „Lothar“ - 10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616624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/>
              <a:t>3b. Posouzení kalamity z </a:t>
            </a:r>
            <a:r>
              <a:rPr lang="cs-CZ" sz="2800" b="1" u="sng" dirty="0" smtClean="0">
                <a:solidFill>
                  <a:srgbClr val="C00000"/>
                </a:solidFill>
              </a:rPr>
              <a:t>národohospodářského </a:t>
            </a:r>
            <a:r>
              <a:rPr lang="cs-CZ" sz="2800" b="1" dirty="0" smtClean="0"/>
              <a:t>hlediska </a:t>
            </a:r>
            <a:r>
              <a:rPr lang="cs-CZ" sz="2800" i="1" dirty="0" smtClean="0"/>
              <a:t>(účinky kalamity na jednotlivé osoby a skupiny</a:t>
            </a:r>
            <a:endParaRPr lang="cs-CZ" sz="2800" b="1" dirty="0" smtClean="0"/>
          </a:p>
          <a:p>
            <a:pPr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Z národohospodářského hlediska kalamita </a:t>
            </a:r>
            <a:r>
              <a:rPr lang="cs-CZ" sz="1800" b="1" u="sng" dirty="0" smtClean="0">
                <a:solidFill>
                  <a:srgbClr val="C00000"/>
                </a:solidFill>
              </a:rPr>
              <a:t>není katastrofou</a:t>
            </a:r>
            <a:r>
              <a:rPr lang="cs-CZ" sz="1800" b="1" dirty="0" smtClean="0"/>
              <a:t>, nýbrž jen </a:t>
            </a:r>
            <a:r>
              <a:rPr lang="cs-CZ" sz="1800" b="1" u="sng" dirty="0" smtClean="0"/>
              <a:t>výraznou přírodní událostí</a:t>
            </a:r>
            <a:r>
              <a:rPr lang="cs-CZ" sz="1800" b="1" dirty="0" smtClean="0"/>
              <a:t>, která upozorní na existující problémy LH, kdy </a:t>
            </a:r>
            <a:r>
              <a:rPr lang="cs-CZ" sz="1800" b="1" dirty="0" smtClean="0">
                <a:solidFill>
                  <a:srgbClr val="C00000"/>
                </a:solidFill>
              </a:rPr>
              <a:t>DP silně profituje a státu vznikají vysoké náklady</a:t>
            </a:r>
          </a:p>
          <a:p>
            <a:pPr algn="ctr">
              <a:buNone/>
            </a:pPr>
            <a:r>
              <a:rPr lang="cs-CZ" sz="1800" b="1" u="sng" dirty="0" smtClean="0">
                <a:solidFill>
                  <a:srgbClr val="FF3399"/>
                </a:solidFill>
              </a:rPr>
              <a:t>KDO JE VÍTĚZ A KDO JE PORAŽENÝ?</a:t>
            </a:r>
          </a:p>
          <a:p>
            <a:pPr>
              <a:buFontTx/>
              <a:buChar char="-"/>
            </a:pPr>
            <a:r>
              <a:rPr lang="cs-CZ" sz="1800" dirty="0" smtClean="0">
                <a:solidFill>
                  <a:srgbClr val="C00000"/>
                </a:solidFill>
              </a:rPr>
              <a:t>Vlastníci </a:t>
            </a:r>
            <a:r>
              <a:rPr lang="cs-CZ" sz="1800" dirty="0" smtClean="0"/>
              <a:t>= negativní účinky kalamity na hodnotu majetku, negativní účinky na příjmovou stránku, které budou/nebudou kompenzovány</a:t>
            </a:r>
          </a:p>
          <a:p>
            <a:pPr>
              <a:buFontTx/>
              <a:buChar char="-"/>
            </a:pPr>
            <a:r>
              <a:rPr lang="cs-CZ" sz="1800" dirty="0" smtClean="0">
                <a:solidFill>
                  <a:srgbClr val="C00000"/>
                </a:solidFill>
              </a:rPr>
              <a:t>DP = pilařské provozy</a:t>
            </a:r>
            <a:r>
              <a:rPr lang="cs-CZ" sz="1800" dirty="0" smtClean="0"/>
              <a:t>, </a:t>
            </a:r>
            <a:r>
              <a:rPr lang="cs-CZ" sz="1800" u="sng" dirty="0" smtClean="0"/>
              <a:t>nízké ceny, které se nepřenáší  na navazující odvětví</a:t>
            </a:r>
          </a:p>
          <a:p>
            <a:pPr>
              <a:buFontTx/>
              <a:buChar char="-"/>
            </a:pPr>
            <a:r>
              <a:rPr lang="cs-CZ" sz="1800" dirty="0" smtClean="0">
                <a:solidFill>
                  <a:srgbClr val="C00000"/>
                </a:solidFill>
              </a:rPr>
              <a:t>Podnikatelé v LH </a:t>
            </a:r>
            <a:r>
              <a:rPr lang="cs-CZ" sz="1800" dirty="0" smtClean="0"/>
              <a:t>(zvýšení  smluvních objemů) a v dalších souvisejících oborech</a:t>
            </a:r>
          </a:p>
          <a:p>
            <a:pPr>
              <a:buFontTx/>
              <a:buChar char="-"/>
            </a:pPr>
            <a:r>
              <a:rPr lang="cs-CZ" sz="1800" dirty="0" smtClean="0">
                <a:solidFill>
                  <a:srgbClr val="C00000"/>
                </a:solidFill>
              </a:rPr>
              <a:t>Lesnický personál </a:t>
            </a:r>
            <a:r>
              <a:rPr lang="cs-CZ" sz="1800" dirty="0" smtClean="0"/>
              <a:t>– vyšší pracovní zatížení, krátkodobě méně ohroženi ztrátou pracovního místa</a:t>
            </a:r>
          </a:p>
          <a:p>
            <a:pPr>
              <a:buFontTx/>
              <a:buChar char="-"/>
            </a:pPr>
            <a:r>
              <a:rPr lang="cs-CZ" sz="1800" dirty="0" smtClean="0">
                <a:solidFill>
                  <a:srgbClr val="C00000"/>
                </a:solidFill>
              </a:rPr>
              <a:t>Les –</a:t>
            </a:r>
            <a:r>
              <a:rPr lang="cs-CZ" sz="1800" dirty="0" smtClean="0"/>
              <a:t> biodiverzita, půda a podzemní voda, pokles zásoby uhlíku, vliv na ochranné funkce lesa</a:t>
            </a:r>
          </a:p>
          <a:p>
            <a:pPr>
              <a:buFontTx/>
              <a:buChar char="-"/>
            </a:pPr>
            <a:r>
              <a:rPr lang="cs-CZ" sz="1800" dirty="0" smtClean="0"/>
              <a:t>Smrtelné a pracovní </a:t>
            </a:r>
            <a:r>
              <a:rPr lang="cs-CZ" sz="1800" dirty="0" smtClean="0">
                <a:solidFill>
                  <a:srgbClr val="C00000"/>
                </a:solidFill>
              </a:rPr>
              <a:t>úrazy</a:t>
            </a:r>
          </a:p>
          <a:p>
            <a:pPr>
              <a:buNone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/>
          <a:lstStyle/>
          <a:p>
            <a:r>
              <a:rPr lang="cs-CZ" dirty="0" smtClean="0"/>
              <a:t>Co řeší studie „Lothar“ - 11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590404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/>
              <a:t>3c. Posouzení kalamity z </a:t>
            </a:r>
            <a:r>
              <a:rPr lang="cs-CZ" sz="2800" b="1" dirty="0" smtClean="0">
                <a:solidFill>
                  <a:srgbClr val="C00000"/>
                </a:solidFill>
              </a:rPr>
              <a:t>národohospodářského </a:t>
            </a:r>
            <a:r>
              <a:rPr lang="cs-CZ" sz="2800" b="1" dirty="0" smtClean="0"/>
              <a:t>hlediska</a:t>
            </a:r>
          </a:p>
          <a:p>
            <a:pPr>
              <a:buNone/>
            </a:pPr>
            <a:endParaRPr lang="cs-CZ" sz="1200" b="1" dirty="0" smtClean="0"/>
          </a:p>
          <a:p>
            <a:pPr>
              <a:buNone/>
            </a:pPr>
            <a:r>
              <a:rPr lang="cs-CZ" sz="1800" b="1" u="sng" dirty="0" smtClean="0"/>
              <a:t>Dvě  strategie ke zvládnutí kalamity</a:t>
            </a:r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r>
              <a:rPr lang="cs-CZ" sz="1800" b="1" dirty="0" smtClean="0"/>
              <a:t>MIN-strategie</a:t>
            </a:r>
          </a:p>
          <a:p>
            <a:pPr>
              <a:buFontTx/>
              <a:buChar char="-"/>
            </a:pPr>
            <a:r>
              <a:rPr lang="cs-CZ" sz="1800" u="sng" dirty="0" smtClean="0"/>
              <a:t>Zmírnit negativní dopady na příjmovou stránku </a:t>
            </a:r>
            <a:r>
              <a:rPr lang="cs-CZ" sz="1800" dirty="0" smtClean="0"/>
              <a:t>vlivem </a:t>
            </a:r>
            <a:r>
              <a:rPr lang="cs-CZ" sz="1800" b="1" dirty="0" smtClean="0">
                <a:solidFill>
                  <a:srgbClr val="C00000"/>
                </a:solidFill>
              </a:rPr>
              <a:t>rozpadu cen na trhu </a:t>
            </a:r>
            <a:r>
              <a:rPr lang="cs-CZ" sz="1800" dirty="0" smtClean="0"/>
              <a:t>se dřevem a </a:t>
            </a:r>
            <a:r>
              <a:rPr lang="cs-CZ" sz="1800" dirty="0" smtClean="0">
                <a:solidFill>
                  <a:srgbClr val="C00000"/>
                </a:solidFill>
              </a:rPr>
              <a:t>nadměrné následné škody</a:t>
            </a:r>
          </a:p>
          <a:p>
            <a:pPr>
              <a:buFontTx/>
              <a:buChar char="-"/>
            </a:pPr>
            <a:r>
              <a:rPr lang="cs-CZ" sz="1800" dirty="0" smtClean="0"/>
              <a:t>Kalamitní dříví zpracovat s pokrytím nákladů</a:t>
            </a:r>
          </a:p>
          <a:p>
            <a:pPr>
              <a:buFontTx/>
              <a:buChar char="-"/>
            </a:pPr>
            <a:r>
              <a:rPr lang="cs-CZ" sz="1800" u="sng" dirty="0" smtClean="0"/>
              <a:t>Následné škody řešit s málo zacílenými preventivními opatřeními</a:t>
            </a:r>
            <a:r>
              <a:rPr lang="cs-CZ" sz="1800" dirty="0" smtClean="0"/>
              <a:t> (</a:t>
            </a:r>
            <a:r>
              <a:rPr lang="cs-CZ" sz="1800" dirty="0" smtClean="0">
                <a:solidFill>
                  <a:srgbClr val="C00000"/>
                </a:solidFill>
              </a:rPr>
              <a:t>dřevo nechat ležet v lese </a:t>
            </a:r>
            <a:r>
              <a:rPr lang="cs-CZ" sz="1800" dirty="0" smtClean="0"/>
              <a:t>s vyššími škodami než při intenzivním boji s kalamitou)</a:t>
            </a:r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r>
              <a:rPr lang="cs-CZ" sz="1800" b="1" dirty="0" smtClean="0"/>
              <a:t>MAX-strategie</a:t>
            </a:r>
          </a:p>
          <a:p>
            <a:pPr>
              <a:buFontTx/>
              <a:buChar char="-"/>
            </a:pPr>
            <a:r>
              <a:rPr lang="cs-CZ" sz="1800" u="sng" dirty="0" smtClean="0"/>
              <a:t>Pokusit se o zhodnocení kalamitního dříví a následným škodám zabránit</a:t>
            </a:r>
          </a:p>
          <a:p>
            <a:pPr>
              <a:buFontTx/>
              <a:buChar char="-"/>
            </a:pPr>
            <a:r>
              <a:rPr lang="cs-CZ" sz="1800" dirty="0" smtClean="0">
                <a:solidFill>
                  <a:srgbClr val="C00000"/>
                </a:solidFill>
              </a:rPr>
              <a:t>Co možná nejvíce kalamitního dříví vyklidit </a:t>
            </a:r>
            <a:r>
              <a:rPr lang="cs-CZ" sz="1800" dirty="0" smtClean="0"/>
              <a:t>a negativní dopady v oblasti příjmů dále posílit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82594"/>
          </a:xfrm>
        </p:spPr>
        <p:txBody>
          <a:bodyPr/>
          <a:lstStyle/>
          <a:p>
            <a:r>
              <a:rPr lang="cs-CZ" dirty="0" smtClean="0"/>
              <a:t>Co řeší studie „Lothar“ - 12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28670"/>
            <a:ext cx="8568952" cy="5596674"/>
          </a:xfrm>
        </p:spPr>
        <p:txBody>
          <a:bodyPr/>
          <a:lstStyle/>
          <a:p>
            <a:pPr>
              <a:buNone/>
            </a:pPr>
            <a:r>
              <a:rPr lang="cs-CZ" sz="2800" b="1" u="sng" dirty="0" smtClean="0"/>
              <a:t>Ekonomický význam kalamity</a:t>
            </a:r>
            <a:r>
              <a:rPr lang="cs-CZ" sz="2800" b="1" dirty="0" smtClean="0"/>
              <a:t> pro švýcarské LH:</a:t>
            </a:r>
          </a:p>
          <a:p>
            <a:pPr>
              <a:buNone/>
            </a:pPr>
            <a:endParaRPr lang="cs-CZ" sz="1800" b="1" u="sng" dirty="0" smtClean="0"/>
          </a:p>
          <a:p>
            <a:pPr>
              <a:buFontTx/>
              <a:buChar char="-"/>
            </a:pPr>
            <a:r>
              <a:rPr lang="cs-CZ" sz="1800" u="sng" dirty="0" smtClean="0"/>
              <a:t>Ekonomické zvláštnosti produkce dřeva</a:t>
            </a:r>
            <a:r>
              <a:rPr lang="cs-CZ" sz="1800" dirty="0" smtClean="0"/>
              <a:t> relativizují ekonomické dopady</a:t>
            </a:r>
          </a:p>
          <a:p>
            <a:pPr>
              <a:buNone/>
            </a:pPr>
            <a:r>
              <a:rPr lang="cs-CZ" sz="1800" dirty="0" smtClean="0"/>
              <a:t>	(pozn.: strom není jen produkční prostředek, ale i produkt -dřevo)</a:t>
            </a:r>
            <a:r>
              <a:rPr lang="cs-CZ" sz="1800" u="sng" dirty="0" smtClean="0"/>
              <a:t> </a:t>
            </a:r>
          </a:p>
          <a:p>
            <a:pPr>
              <a:buFontTx/>
              <a:buChar char="-"/>
            </a:pPr>
            <a:r>
              <a:rPr lang="cs-CZ" sz="1800" u="sng" dirty="0" smtClean="0"/>
              <a:t>Kalamitní dříví se zpracovává bez úhrady nákladů </a:t>
            </a:r>
            <a:r>
              <a:rPr lang="cs-CZ" sz="1800" dirty="0" smtClean="0"/>
              <a:t>= nárůst deficitu u veřejných vlastníků</a:t>
            </a:r>
          </a:p>
          <a:p>
            <a:pPr>
              <a:buFontTx/>
              <a:buChar char="-"/>
            </a:pPr>
            <a:r>
              <a:rPr lang="cs-CZ" sz="1800" u="sng" dirty="0" smtClean="0"/>
              <a:t>Obnova porostů </a:t>
            </a:r>
            <a:r>
              <a:rPr lang="cs-CZ" sz="1800" dirty="0" smtClean="0"/>
              <a:t>se bude provádět </a:t>
            </a:r>
            <a:r>
              <a:rPr lang="cs-CZ" sz="1800" strike="sngStrike" dirty="0" smtClean="0"/>
              <a:t>postupn</a:t>
            </a:r>
            <a:r>
              <a:rPr lang="cs-CZ" sz="1800" dirty="0" smtClean="0"/>
              <a:t>ě</a:t>
            </a:r>
          </a:p>
          <a:p>
            <a:pPr>
              <a:buFontTx/>
              <a:buChar char="-"/>
            </a:pPr>
            <a:r>
              <a:rPr lang="cs-CZ" sz="1800" u="sng" dirty="0" smtClean="0"/>
              <a:t>Relativizace ekonomického významu </a:t>
            </a:r>
            <a:r>
              <a:rPr lang="cs-CZ" sz="1800" dirty="0" smtClean="0"/>
              <a:t>= 80 % kalamitního dříví bylo </a:t>
            </a:r>
            <a:r>
              <a:rPr lang="cs-CZ" sz="1800" dirty="0" err="1" smtClean="0"/>
              <a:t>mýtně</a:t>
            </a:r>
            <a:r>
              <a:rPr lang="cs-CZ" sz="1800" dirty="0" smtClean="0"/>
              <a:t> zralé </a:t>
            </a:r>
            <a:r>
              <a:rPr lang="cs-CZ" sz="1800" dirty="0" smtClean="0">
                <a:sym typeface="Symbol"/>
              </a:rPr>
              <a:t></a:t>
            </a:r>
            <a:r>
              <a:rPr lang="cs-CZ" sz="1800" dirty="0" smtClean="0"/>
              <a:t> otázka, proč nebylo toto dřevo již dříve vytěženo</a:t>
            </a:r>
          </a:p>
          <a:p>
            <a:pPr>
              <a:buFontTx/>
              <a:buChar char="-"/>
            </a:pPr>
            <a:r>
              <a:rPr lang="cs-CZ" sz="1800" u="sng" dirty="0" smtClean="0"/>
              <a:t>Vyšší potenciál vzniku škody </a:t>
            </a:r>
            <a:r>
              <a:rPr lang="cs-CZ" sz="1800" dirty="0" smtClean="0"/>
              <a:t>nebyl v kalkulacích hodnoty porostní zásoby vzat v úvahu použitím </a:t>
            </a:r>
            <a:r>
              <a:rPr lang="cs-CZ" sz="1800" u="sng" dirty="0" smtClean="0">
                <a:solidFill>
                  <a:srgbClr val="C00000"/>
                </a:solidFill>
              </a:rPr>
              <a:t>adekvátní </a:t>
            </a:r>
            <a:r>
              <a:rPr lang="cs-CZ" sz="1800" b="1" u="sng" dirty="0" smtClean="0">
                <a:solidFill>
                  <a:srgbClr val="C00000"/>
                </a:solidFill>
              </a:rPr>
              <a:t>rizikové prémie</a:t>
            </a:r>
            <a:r>
              <a:rPr lang="cs-CZ" sz="1800" u="sng" dirty="0" smtClean="0"/>
              <a:t>, která snižuje hodnotu majetku</a:t>
            </a:r>
          </a:p>
          <a:p>
            <a:pPr>
              <a:buFontTx/>
              <a:buChar char="-"/>
            </a:pPr>
            <a:r>
              <a:rPr lang="cs-CZ" sz="1800" u="sng" dirty="0" smtClean="0"/>
              <a:t>Většina vlastníků není existenčně závislá na produkci dřeva</a:t>
            </a:r>
          </a:p>
          <a:p>
            <a:pPr algn="ctr">
              <a:buNone/>
            </a:pPr>
            <a:r>
              <a:rPr lang="cs-CZ" sz="1800" dirty="0" smtClean="0"/>
              <a:t>***</a:t>
            </a:r>
          </a:p>
          <a:p>
            <a:pPr>
              <a:buNone/>
            </a:pPr>
            <a:r>
              <a:rPr lang="cs-CZ" sz="1800" u="sng" dirty="0" smtClean="0"/>
              <a:t>Jaký je ekonomický význam kalamity </a:t>
            </a:r>
            <a:r>
              <a:rPr lang="cs-CZ" sz="1800" dirty="0" smtClean="0"/>
              <a:t>pro </a:t>
            </a:r>
            <a:r>
              <a:rPr lang="cs-CZ" sz="1800" u="sng" dirty="0" smtClean="0">
                <a:solidFill>
                  <a:srgbClr val="C00000"/>
                </a:solidFill>
              </a:rPr>
              <a:t>české LH?</a:t>
            </a:r>
            <a:r>
              <a:rPr lang="cs-CZ" sz="1800" dirty="0" smtClean="0"/>
              <a:t> </a:t>
            </a:r>
          </a:p>
          <a:p>
            <a:pPr>
              <a:buNone/>
            </a:pPr>
            <a:r>
              <a:rPr lang="cs-CZ" sz="1800" dirty="0" smtClean="0"/>
              <a:t>                                      Je znám/neznám/podhodnocen/přeceněn ???</a:t>
            </a:r>
          </a:p>
          <a:p>
            <a:pPr>
              <a:buNone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/>
          <a:lstStyle/>
          <a:p>
            <a:r>
              <a:rPr lang="cs-CZ" dirty="0" smtClean="0"/>
              <a:t>Co řeší studie „Lothar“ - 13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000108"/>
            <a:ext cx="8568952" cy="5400600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Cena dřeva jako klíčová veličina</a:t>
            </a:r>
          </a:p>
          <a:p>
            <a:pPr>
              <a:buNone/>
            </a:pPr>
            <a:endParaRPr lang="cs-CZ" sz="1800" u="sng" dirty="0" smtClean="0"/>
          </a:p>
          <a:p>
            <a:pPr>
              <a:buNone/>
            </a:pPr>
            <a:r>
              <a:rPr lang="cs-CZ" sz="2400" b="1" u="sng" dirty="0" smtClean="0"/>
              <a:t>Cena dřeva</a:t>
            </a:r>
            <a:r>
              <a:rPr lang="cs-CZ" sz="2400" b="1" dirty="0" smtClean="0"/>
              <a:t> </a:t>
            </a:r>
            <a:r>
              <a:rPr lang="cs-CZ" sz="2400" dirty="0" smtClean="0"/>
              <a:t>je klíčovou veličinou, kterou se dají negativní ekonomické dopady zmírnit</a:t>
            </a:r>
          </a:p>
          <a:p>
            <a:pPr>
              <a:buNone/>
            </a:pPr>
            <a:r>
              <a:rPr lang="cs-CZ" sz="2400" dirty="0" smtClean="0"/>
              <a:t>Ústřední veličinou ovlivňující příjmy jsou </a:t>
            </a:r>
            <a:r>
              <a:rPr lang="cs-CZ" sz="2400" b="1" u="sng" dirty="0" smtClean="0">
                <a:solidFill>
                  <a:srgbClr val="C00000"/>
                </a:solidFill>
              </a:rPr>
              <a:t>cena dřeva + podmínky odbytu </a:t>
            </a:r>
            <a:r>
              <a:rPr lang="cs-CZ" sz="2400" dirty="0" smtClean="0"/>
              <a:t>na trhu se dřevem</a:t>
            </a:r>
          </a:p>
          <a:p>
            <a:pPr>
              <a:buNone/>
            </a:pPr>
            <a:endParaRPr lang="cs-CZ" sz="24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400" b="1" u="sng" dirty="0" smtClean="0">
                <a:solidFill>
                  <a:srgbClr val="C00000"/>
                </a:solidFill>
              </a:rPr>
              <a:t>VÝVOJ CEN není přímo podmíněn kalamitou, nýbrž nepřímo závisí na CHOVÁNÍ AKTÉRŮ TRHU</a:t>
            </a:r>
          </a:p>
          <a:p>
            <a:pPr>
              <a:buNone/>
            </a:pPr>
            <a:r>
              <a:rPr lang="cs-CZ" sz="2400" dirty="0" smtClean="0"/>
              <a:t> </a:t>
            </a:r>
          </a:p>
          <a:p>
            <a:pPr>
              <a:buNone/>
            </a:pPr>
            <a:r>
              <a:rPr lang="cs-CZ" sz="2400" u="sng" dirty="0" smtClean="0"/>
              <a:t>V silné pozici jsou </a:t>
            </a:r>
            <a:r>
              <a:rPr lang="cs-CZ" sz="2400" b="1" u="sng" dirty="0" smtClean="0"/>
              <a:t>odběratelé dřeva </a:t>
            </a:r>
            <a:r>
              <a:rPr lang="cs-CZ" sz="2400" u="sng" dirty="0" smtClean="0"/>
              <a:t>v důsledku zanedbávání hospodářských zájmů na straně vlastníků lesa. Tímto chováním se jen urychluje </a:t>
            </a:r>
            <a:r>
              <a:rPr lang="cs-CZ" sz="2400" u="sng" dirty="0" smtClean="0">
                <a:solidFill>
                  <a:srgbClr val="C00000"/>
                </a:solidFill>
              </a:rPr>
              <a:t>propad cen dřeva</a:t>
            </a:r>
            <a:r>
              <a:rPr lang="cs-CZ" sz="2400" u="sng" dirty="0" smtClean="0"/>
              <a:t>.</a:t>
            </a:r>
          </a:p>
          <a:p>
            <a:pPr>
              <a:buNone/>
            </a:pPr>
            <a:endParaRPr lang="cs-CZ" sz="1800" u="sng" dirty="0" smtClean="0"/>
          </a:p>
          <a:p>
            <a:pPr>
              <a:buNone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/>
          <a:lstStyle/>
          <a:p>
            <a:r>
              <a:rPr lang="cs-CZ" dirty="0" smtClean="0"/>
              <a:t>Co řeší studie „Lothar“ - 14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00600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Vliv politiky na cenu dřeva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u="sng" dirty="0" smtClean="0"/>
              <a:t>Politika</a:t>
            </a:r>
            <a:r>
              <a:rPr lang="cs-CZ" sz="1800" dirty="0" smtClean="0"/>
              <a:t> ovlivňuje svými opatřeními hospodářské chování různých aktérů na trhu se dřevem, a tím </a:t>
            </a:r>
            <a:r>
              <a:rPr lang="cs-CZ" sz="1800" u="sng" dirty="0" smtClean="0"/>
              <a:t>ovlivňuje i cenu dřeva</a:t>
            </a:r>
          </a:p>
          <a:p>
            <a:pPr>
              <a:buNone/>
            </a:pPr>
            <a:endParaRPr lang="cs-CZ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Stanovení </a:t>
            </a:r>
            <a:r>
              <a:rPr lang="cs-CZ" sz="1800" b="1" u="sng" dirty="0" smtClean="0">
                <a:solidFill>
                  <a:srgbClr val="C00000"/>
                </a:solidFill>
              </a:rPr>
              <a:t>směrných cen pro kalamitní </a:t>
            </a:r>
            <a:r>
              <a:rPr lang="cs-CZ" sz="1800" b="1" dirty="0" smtClean="0">
                <a:solidFill>
                  <a:srgbClr val="C00000"/>
                </a:solidFill>
              </a:rPr>
              <a:t>dříví - doporučení </a:t>
            </a:r>
            <a:r>
              <a:rPr lang="cs-CZ" sz="1800" b="1" u="sng" dirty="0" err="1" smtClean="0">
                <a:solidFill>
                  <a:srgbClr val="C00000"/>
                </a:solidFill>
              </a:rPr>
              <a:t>Holzmarkt</a:t>
            </a:r>
            <a:r>
              <a:rPr lang="cs-CZ" sz="1800" b="1" u="sng" dirty="0" smtClean="0">
                <a:solidFill>
                  <a:srgbClr val="C00000"/>
                </a:solidFill>
              </a:rPr>
              <a:t> </a:t>
            </a:r>
            <a:r>
              <a:rPr lang="cs-CZ" sz="1800" b="1" u="sng" dirty="0" err="1" smtClean="0">
                <a:solidFill>
                  <a:srgbClr val="C00000"/>
                </a:solidFill>
              </a:rPr>
              <a:t>Kommission</a:t>
            </a:r>
            <a:r>
              <a:rPr lang="cs-CZ" sz="1800" b="1" u="sng" dirty="0" smtClean="0">
                <a:solidFill>
                  <a:srgbClr val="C00000"/>
                </a:solidFill>
              </a:rPr>
              <a:t> (</a:t>
            </a:r>
            <a:r>
              <a:rPr lang="cs-CZ" sz="1800" b="1" dirty="0" smtClean="0">
                <a:solidFill>
                  <a:srgbClr val="C00000"/>
                </a:solidFill>
              </a:rPr>
              <a:t>HMK) ze dne 27.1.2000….. vichřice 26. 12. 1999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Kalamitní dříví bude zpracováno, když bude kladný výnos</a:t>
            </a:r>
          </a:p>
          <a:p>
            <a:pPr>
              <a:buNone/>
            </a:pPr>
            <a:r>
              <a:rPr lang="cs-CZ" sz="1800" dirty="0" smtClean="0"/>
              <a:t>Pokud se ceny jednou dostanou do skluzu, tak tento cenový propad  není možné v krátké době vrátit na původní úroveň.</a:t>
            </a:r>
          </a:p>
          <a:p>
            <a:pPr>
              <a:buNone/>
            </a:pPr>
            <a:endParaRPr lang="cs-CZ" sz="1800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1800" b="1" u="sng" dirty="0" smtClean="0">
                <a:solidFill>
                  <a:srgbClr val="C00000"/>
                </a:solidFill>
              </a:rPr>
              <a:t>SUBVENCOVÁNÍ </a:t>
            </a:r>
            <a:r>
              <a:rPr lang="cs-CZ" sz="1800" u="sng" dirty="0" smtClean="0">
                <a:solidFill>
                  <a:srgbClr val="C00000"/>
                </a:solidFill>
              </a:rPr>
              <a:t>velké části kalamitního dříví vede nepřímo k </a:t>
            </a:r>
            <a:r>
              <a:rPr lang="cs-CZ" sz="1800" b="1" u="sng" dirty="0" smtClean="0">
                <a:solidFill>
                  <a:srgbClr val="C00000"/>
                </a:solidFill>
              </a:rPr>
              <a:t>subvencování odběratelů dřeva (pilařských závodů)</a:t>
            </a:r>
            <a:r>
              <a:rPr lang="cs-CZ" sz="1800" dirty="0" smtClean="0">
                <a:solidFill>
                  <a:srgbClr val="C00000"/>
                </a:solidFill>
              </a:rPr>
              <a:t> – zvyšuje se objem laciného dřeva na trhu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62074"/>
          </a:xfrm>
        </p:spPr>
        <p:txBody>
          <a:bodyPr/>
          <a:lstStyle/>
          <a:p>
            <a:r>
              <a:rPr lang="cs-CZ" dirty="0" smtClean="0"/>
              <a:t>POLITICKÉ ZÁVĚRY- 1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760640"/>
          </a:xfrm>
        </p:spPr>
        <p:txBody>
          <a:bodyPr/>
          <a:lstStyle/>
          <a:p>
            <a:pPr algn="ctr"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Podněty pro politickou diskusi</a:t>
            </a:r>
          </a:p>
          <a:p>
            <a:pPr>
              <a:buNone/>
            </a:pPr>
            <a:r>
              <a:rPr lang="cs-CZ" sz="1800" b="1" u="sng" dirty="0" smtClean="0"/>
              <a:t>VÝSLEDEK 1: </a:t>
            </a:r>
            <a:r>
              <a:rPr lang="cs-CZ" sz="1800" dirty="0" smtClean="0"/>
              <a:t> Zachování </a:t>
            </a:r>
            <a:r>
              <a:rPr lang="cs-CZ" sz="1800" u="sng" dirty="0" smtClean="0"/>
              <a:t>funkcí lesa nebo LH </a:t>
            </a:r>
            <a:r>
              <a:rPr lang="cs-CZ" sz="1800" dirty="0" smtClean="0"/>
              <a:t>není kalamitou ohroženo</a:t>
            </a:r>
            <a:endParaRPr lang="cs-CZ" sz="1800" b="1" u="sng" dirty="0" smtClean="0"/>
          </a:p>
          <a:p>
            <a:pPr>
              <a:buNone/>
            </a:pPr>
            <a:r>
              <a:rPr lang="cs-CZ" sz="1800" b="1" dirty="0" smtClean="0"/>
              <a:t>Doporučení: </a:t>
            </a:r>
            <a:r>
              <a:rPr lang="cs-CZ" sz="1800" dirty="0" smtClean="0"/>
              <a:t>S ohledem na budoucí kalamity  stanovit konkrétní hraniční hodnoty 	        k posouzení a precizovat pojmu „lesní katastrofa“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b="1" u="sng" dirty="0" smtClean="0"/>
              <a:t>VÝSLEDEK 2: </a:t>
            </a:r>
            <a:r>
              <a:rPr lang="cs-CZ" sz="1800" dirty="0" smtClean="0"/>
              <a:t> </a:t>
            </a:r>
            <a:r>
              <a:rPr lang="cs-CZ" sz="1800" u="sng" dirty="0" smtClean="0"/>
              <a:t>Lokálně a u jednotlivých vlastníků lesa </a:t>
            </a:r>
            <a:r>
              <a:rPr lang="cs-CZ" sz="1800" dirty="0" smtClean="0"/>
              <a:t>jsou dopady vážné, záleží také na formě vlastnictví a </a:t>
            </a:r>
            <a:r>
              <a:rPr lang="cs-CZ" sz="1800" u="sng" dirty="0" smtClean="0"/>
              <a:t>jak příjmy z lesa ovlivňují příjmy domácnosti/podniku</a:t>
            </a:r>
            <a:endParaRPr lang="cs-CZ" sz="1800" b="1" u="sng" dirty="0" smtClean="0"/>
          </a:p>
          <a:p>
            <a:pPr>
              <a:buNone/>
            </a:pPr>
            <a:r>
              <a:rPr lang="cs-CZ" sz="1800" b="1" dirty="0" smtClean="0"/>
              <a:t>Doporučení: </a:t>
            </a:r>
            <a:r>
              <a:rPr lang="cs-CZ" sz="1800" dirty="0" smtClean="0"/>
              <a:t>Musí se konkretizovat, co platí jako ztěžující okolnost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b="1" u="sng" dirty="0" smtClean="0"/>
              <a:t>VÝSLEDEK 3: </a:t>
            </a:r>
            <a:r>
              <a:rPr lang="cs-CZ" sz="1800" dirty="0" smtClean="0"/>
              <a:t> </a:t>
            </a:r>
            <a:r>
              <a:rPr lang="cs-CZ" sz="1800" u="sng" dirty="0" smtClean="0"/>
              <a:t>Nepřímé dopady </a:t>
            </a:r>
            <a:r>
              <a:rPr lang="cs-CZ" sz="1800" dirty="0" smtClean="0"/>
              <a:t>jsou </a:t>
            </a:r>
            <a:r>
              <a:rPr lang="cs-CZ" sz="1800" u="sng" dirty="0" smtClean="0"/>
              <a:t>větší</a:t>
            </a:r>
            <a:r>
              <a:rPr lang="cs-CZ" sz="1800" dirty="0" smtClean="0"/>
              <a:t> než přímé dopady</a:t>
            </a:r>
            <a:endParaRPr lang="cs-CZ" sz="1800" b="1" u="sng" dirty="0" smtClean="0"/>
          </a:p>
          <a:p>
            <a:pPr>
              <a:buNone/>
            </a:pPr>
            <a:r>
              <a:rPr lang="cs-CZ" sz="1800" b="1" dirty="0" smtClean="0"/>
              <a:t>Doporučení: </a:t>
            </a:r>
            <a:r>
              <a:rPr lang="cs-CZ" sz="1800" dirty="0" smtClean="0"/>
              <a:t>Cílem politických opatření nesmí být jen zabránění následným 	  	        škodám (sekundární přímé důsledky), ale stejně tak důležité je 	 	        udržet co možná na nejnižší možné úrovni nepřímé důsledky 		        (příjmové dopady)</a:t>
            </a:r>
          </a:p>
          <a:p>
            <a:pPr>
              <a:buNone/>
            </a:pPr>
            <a:endParaRPr lang="cs-CZ" sz="1800" b="1" u="sng" dirty="0" smtClean="0"/>
          </a:p>
          <a:p>
            <a:pPr>
              <a:buNone/>
            </a:pPr>
            <a:r>
              <a:rPr lang="cs-CZ" sz="1800" b="1" u="sng" dirty="0" smtClean="0"/>
              <a:t>VÝSLEDEK 4:</a:t>
            </a:r>
            <a:r>
              <a:rPr lang="cs-CZ" sz="1800" dirty="0" smtClean="0"/>
              <a:t> </a:t>
            </a:r>
            <a:r>
              <a:rPr lang="cs-CZ" sz="1800" dirty="0" smtClean="0">
                <a:solidFill>
                  <a:srgbClr val="C00000"/>
                </a:solidFill>
              </a:rPr>
              <a:t>Největší škody vznikají </a:t>
            </a:r>
            <a:r>
              <a:rPr lang="cs-CZ" sz="1800" u="sng" dirty="0" smtClean="0">
                <a:solidFill>
                  <a:srgbClr val="C00000"/>
                </a:solidFill>
              </a:rPr>
              <a:t>cenovým propadem na trhu se dřevem</a:t>
            </a:r>
            <a:endParaRPr lang="cs-CZ" sz="18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1800" b="1" dirty="0" smtClean="0"/>
              <a:t>Doporučení: </a:t>
            </a:r>
            <a:r>
              <a:rPr lang="cs-CZ" sz="1800" dirty="0" smtClean="0"/>
              <a:t>Do budoucna je nutno objasnit, jaké prioritní cíle se musí provést při 	        zvládnutí kalamity</a:t>
            </a:r>
            <a:endParaRPr lang="cs-CZ" sz="1600" i="1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35280" cy="562074"/>
          </a:xfrm>
        </p:spPr>
        <p:txBody>
          <a:bodyPr/>
          <a:lstStyle/>
          <a:p>
            <a:r>
              <a:rPr lang="cs-CZ" dirty="0" smtClean="0"/>
              <a:t>POLITICKÉ ZÁVĚRY- 2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760640"/>
          </a:xfrm>
        </p:spPr>
        <p:txBody>
          <a:bodyPr/>
          <a:lstStyle/>
          <a:p>
            <a:pPr algn="ctr"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Podněty pro politickou diskusi</a:t>
            </a:r>
          </a:p>
          <a:p>
            <a:pPr>
              <a:buNone/>
            </a:pPr>
            <a:r>
              <a:rPr lang="cs-CZ" sz="1800" b="1" u="sng" dirty="0" smtClean="0"/>
              <a:t>VÝSLEDEK 5: </a:t>
            </a:r>
            <a:r>
              <a:rPr lang="cs-CZ" sz="1800" dirty="0" smtClean="0"/>
              <a:t> Skutečnost, že </a:t>
            </a:r>
            <a:r>
              <a:rPr lang="cs-CZ" sz="1800" u="sng" dirty="0" smtClean="0"/>
              <a:t>hospodářské úvahy jsou příliš málo vzaty v úvahu</a:t>
            </a:r>
            <a:endParaRPr lang="cs-CZ" sz="1800" b="1" u="sng" dirty="0" smtClean="0"/>
          </a:p>
          <a:p>
            <a:pPr>
              <a:buNone/>
            </a:pPr>
            <a:r>
              <a:rPr lang="cs-CZ" sz="1800" b="1" dirty="0" smtClean="0"/>
              <a:t>Doporučení:  </a:t>
            </a:r>
            <a:r>
              <a:rPr lang="cs-CZ" sz="1800" dirty="0" smtClean="0"/>
              <a:t>Kriticky analyzovat dotčené subjekty z lesnické praxe a politiky 	  	        (ekonomické úvahy a psychologické faktory) a vypracovat pro 	 	         budoucnost návrhy – přepracování „</a:t>
            </a:r>
            <a:r>
              <a:rPr lang="cs-CZ" sz="1800" dirty="0" err="1" smtClean="0"/>
              <a:t>Waldchaden</a:t>
            </a:r>
            <a:r>
              <a:rPr lang="cs-CZ" sz="1800" dirty="0" smtClean="0"/>
              <a:t>-</a:t>
            </a:r>
            <a:r>
              <a:rPr lang="cs-CZ" sz="1800" dirty="0" err="1" smtClean="0"/>
              <a:t>Handbuch</a:t>
            </a:r>
            <a:r>
              <a:rPr lang="cs-CZ" sz="1800" dirty="0" smtClean="0"/>
              <a:t>“</a:t>
            </a:r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r>
              <a:rPr lang="cs-CZ" sz="1800" b="1" u="sng" dirty="0" smtClean="0"/>
              <a:t>VÝSLEDEK 6:</a:t>
            </a:r>
            <a:r>
              <a:rPr lang="cs-CZ" sz="1800" b="1" dirty="0" smtClean="0"/>
              <a:t> </a:t>
            </a:r>
            <a:r>
              <a:rPr lang="cs-CZ" sz="1800" u="sng" dirty="0" smtClean="0"/>
              <a:t>Dlouhodobé výzvy </a:t>
            </a:r>
            <a:r>
              <a:rPr lang="cs-CZ" sz="1800" dirty="0" smtClean="0"/>
              <a:t>pro politiku spočívají ve </a:t>
            </a:r>
            <a:r>
              <a:rPr lang="cs-CZ" sz="1800" u="sng" dirty="0" smtClean="0"/>
              <a:t>zvýšení odolnosti </a:t>
            </a:r>
            <a:r>
              <a:rPr lang="cs-CZ" sz="1800" dirty="0" smtClean="0"/>
              <a:t>	 	          lesního hospodářství vůči vichřicím. </a:t>
            </a:r>
            <a:r>
              <a:rPr lang="cs-CZ" sz="1800" u="sng" dirty="0" smtClean="0"/>
              <a:t>Krátkodobě</a:t>
            </a:r>
            <a:r>
              <a:rPr lang="cs-CZ" sz="1800" u="sng" dirty="0" smtClean="0">
                <a:solidFill>
                  <a:srgbClr val="C00000"/>
                </a:solidFill>
              </a:rPr>
              <a:t> </a:t>
            </a:r>
            <a:r>
              <a:rPr lang="cs-CZ" sz="1800" u="sng" dirty="0" smtClean="0"/>
              <a:t>přispět k </a:t>
            </a:r>
            <a:r>
              <a:rPr lang="cs-CZ" sz="1800" dirty="0" smtClean="0"/>
              <a:t>	 	          </a:t>
            </a:r>
            <a:r>
              <a:rPr lang="cs-CZ" sz="1800" u="sng" dirty="0" smtClean="0">
                <a:solidFill>
                  <a:srgbClr val="C00000"/>
                </a:solidFill>
              </a:rPr>
              <a:t>zabránění situace, aby se kalamitní dříví prodávalo pod cenou</a:t>
            </a:r>
          </a:p>
          <a:p>
            <a:pPr>
              <a:buNone/>
            </a:pPr>
            <a:r>
              <a:rPr lang="cs-CZ" sz="1800" b="1" dirty="0" smtClean="0"/>
              <a:t>Doporučení: </a:t>
            </a:r>
            <a:r>
              <a:rPr lang="cs-CZ" sz="1800" b="1" dirty="0" smtClean="0">
                <a:solidFill>
                  <a:srgbClr val="C00000"/>
                </a:solidFill>
              </a:rPr>
              <a:t>Nejvyšší prioritu by měla dostat opatření na odlehčení trhu, 	 	        které budou brzdit rozpad cen, tj. budou </a:t>
            </a:r>
            <a:r>
              <a:rPr lang="cs-CZ" sz="1800" b="1" u="sng" dirty="0" smtClean="0">
                <a:solidFill>
                  <a:srgbClr val="C00000"/>
                </a:solidFill>
              </a:rPr>
              <a:t>brzdit nabídku nebo </a:t>
            </a:r>
            <a:r>
              <a:rPr lang="cs-CZ" sz="1800" b="1" dirty="0" smtClean="0">
                <a:solidFill>
                  <a:srgbClr val="C00000"/>
                </a:solidFill>
              </a:rPr>
              <a:t>	  	        </a:t>
            </a:r>
            <a:r>
              <a:rPr lang="cs-CZ" sz="1800" b="1" u="sng" dirty="0" smtClean="0">
                <a:solidFill>
                  <a:srgbClr val="C00000"/>
                </a:solidFill>
              </a:rPr>
              <a:t>stimulovat poptávku</a:t>
            </a:r>
            <a:endParaRPr lang="cs-CZ" sz="1800" b="1" u="sng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b="1" u="sng" dirty="0" smtClean="0"/>
              <a:t>VÝSLEDEK 7: </a:t>
            </a:r>
            <a:r>
              <a:rPr lang="cs-CZ" sz="1800" dirty="0" smtClean="0"/>
              <a:t> </a:t>
            </a:r>
            <a:r>
              <a:rPr lang="cs-CZ" sz="1800" u="sng" dirty="0" smtClean="0">
                <a:solidFill>
                  <a:srgbClr val="C00000"/>
                </a:solidFill>
              </a:rPr>
              <a:t>Opatřeními potenciálně odlehčující trh </a:t>
            </a:r>
            <a:r>
              <a:rPr lang="cs-CZ" sz="1800" dirty="0" smtClean="0"/>
              <a:t>jsou skladování dřeva, 	 centrály pro kalamitní dříví, podpora odbytu, lesní rezervy. Subvencování v souladu s lesním zákonem</a:t>
            </a:r>
            <a:endParaRPr lang="cs-CZ" sz="1800" b="1" u="sng" dirty="0" smtClean="0"/>
          </a:p>
          <a:p>
            <a:pPr>
              <a:buNone/>
            </a:pPr>
            <a:r>
              <a:rPr lang="cs-CZ" sz="1800" b="1" dirty="0" smtClean="0"/>
              <a:t>Doporučení: </a:t>
            </a:r>
            <a:r>
              <a:rPr lang="cs-CZ" sz="1800" dirty="0" smtClean="0"/>
              <a:t>Je nutno prověřit, jak lesní zákonodárství přispívá pro vytvoření 	  	        vyjednávacího prostoru </a:t>
            </a:r>
          </a:p>
          <a:p>
            <a:pPr>
              <a:buNone/>
            </a:pPr>
            <a:endParaRPr lang="cs-CZ" sz="1800" b="1" u="sng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sz="4000" b="1" dirty="0" smtClean="0"/>
              <a:t>RÁMEC OCEŇOVÁNÍ</a:t>
            </a: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250825" y="1196975"/>
            <a:ext cx="2743200" cy="148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000" b="1" dirty="0">
                <a:cs typeface="Times New Roman" pitchFamily="18" charset="0"/>
              </a:rPr>
              <a:t>SOCIÁLNĚ EKONOMICKÉ POMĚRY</a:t>
            </a:r>
            <a:endParaRPr lang="cs-CZ" sz="1100" dirty="0"/>
          </a:p>
          <a:p>
            <a:pPr algn="ctr" eaLnBrk="0" hangingPunct="0"/>
            <a:r>
              <a:rPr lang="cs-CZ" sz="1400" dirty="0">
                <a:cs typeface="Times New Roman" pitchFamily="18" charset="0"/>
              </a:rPr>
              <a:t>Hospodářský </a:t>
            </a:r>
            <a:r>
              <a:rPr lang="cs-CZ" sz="1400" dirty="0" smtClean="0">
                <a:cs typeface="Times New Roman" pitchFamily="18" charset="0"/>
              </a:rPr>
              <a:t>systém (tržní ekonomika), právní </a:t>
            </a:r>
            <a:r>
              <a:rPr lang="cs-CZ" sz="1400" dirty="0">
                <a:cs typeface="Times New Roman" pitchFamily="18" charset="0"/>
              </a:rPr>
              <a:t>řád apod.</a:t>
            </a:r>
            <a:endParaRPr lang="cs-CZ" sz="1400" dirty="0"/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5795963" y="1196975"/>
            <a:ext cx="29718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ÚČEL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OCEŇOVÁNÍ</a:t>
            </a:r>
          </a:p>
          <a:p>
            <a:pPr eaLnBrk="0" hangingPunct="0"/>
            <a:endParaRPr lang="cs-CZ" dirty="0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250825" y="4724400"/>
            <a:ext cx="2628900" cy="148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AKTÉŘI</a:t>
            </a:r>
          </a:p>
          <a:p>
            <a:pPr algn="ctr" eaLnBrk="0" hangingPunct="0"/>
            <a:r>
              <a:rPr lang="cs-CZ" sz="1400" dirty="0">
                <a:cs typeface="Times New Roman" pitchFamily="18" charset="0"/>
              </a:rPr>
              <a:t>(vlastníci, </a:t>
            </a:r>
            <a:r>
              <a:rPr lang="cs-CZ" sz="1400" dirty="0" smtClean="0">
                <a:cs typeface="Times New Roman" pitchFamily="18" charset="0"/>
              </a:rPr>
              <a:t>kupující, investoři, soudci, FÚ, znalci, zájemci </a:t>
            </a:r>
            <a:r>
              <a:rPr lang="cs-CZ" sz="1400" dirty="0">
                <a:cs typeface="Times New Roman" pitchFamily="18" charset="0"/>
              </a:rPr>
              <a:t>atd.)</a:t>
            </a:r>
            <a:endParaRPr lang="cs-CZ" sz="1400" dirty="0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5867400" y="4797425"/>
            <a:ext cx="2971800" cy="148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cs-CZ" sz="2000" b="1" dirty="0"/>
          </a:p>
          <a:p>
            <a:pPr algn="ctr"/>
            <a:endParaRPr lang="cs-CZ" sz="2000" b="1" dirty="0"/>
          </a:p>
          <a:p>
            <a:pPr algn="ctr"/>
            <a:r>
              <a:rPr lang="cs-CZ" sz="2000" b="1" dirty="0">
                <a:cs typeface="Times New Roman" pitchFamily="18" charset="0"/>
              </a:rPr>
              <a:t>OCEŇOVACÍ </a:t>
            </a:r>
            <a:r>
              <a:rPr lang="cs-CZ" sz="2000" b="1" dirty="0">
                <a:solidFill>
                  <a:srgbClr val="FF0000"/>
                </a:solidFill>
                <a:cs typeface="Times New Roman" pitchFamily="18" charset="0"/>
              </a:rPr>
              <a:t>METODY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>
            <a:off x="1331913" y="2636838"/>
            <a:ext cx="15875" cy="2057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7519988" y="2781300"/>
            <a:ext cx="4762" cy="2027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>
            <a:off x="2987675" y="1412875"/>
            <a:ext cx="28082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 flipV="1">
            <a:off x="2916238" y="5516563"/>
            <a:ext cx="2951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 flipV="1">
            <a:off x="2033588" y="3894138"/>
            <a:ext cx="1485900" cy="800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9212" name="Line 12"/>
          <p:cNvSpPr>
            <a:spLocks noChangeShapeType="1"/>
          </p:cNvSpPr>
          <p:nvPr/>
        </p:nvSpPr>
        <p:spPr bwMode="auto">
          <a:xfrm flipV="1">
            <a:off x="5233988" y="2781300"/>
            <a:ext cx="561975" cy="31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>
            <a:off x="2987675" y="2636838"/>
            <a:ext cx="531813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>
            <a:off x="5348288" y="3894138"/>
            <a:ext cx="14859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9215" name="Oval 15"/>
          <p:cNvSpPr>
            <a:spLocks noChangeArrowheads="1"/>
          </p:cNvSpPr>
          <p:nvPr/>
        </p:nvSpPr>
        <p:spPr bwMode="auto">
          <a:xfrm>
            <a:off x="3405188" y="2636838"/>
            <a:ext cx="2057400" cy="1828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cs-CZ" b="1" dirty="0"/>
          </a:p>
          <a:p>
            <a:pPr algn="ctr"/>
            <a:r>
              <a:rPr lang="cs-CZ" b="1" dirty="0">
                <a:cs typeface="Times New Roman" pitchFamily="18" charset="0"/>
              </a:rPr>
              <a:t>OCEŇO</a:t>
            </a:r>
            <a:r>
              <a:rPr lang="cs-CZ" b="1" dirty="0"/>
              <a:t>-</a:t>
            </a:r>
            <a:r>
              <a:rPr lang="cs-CZ" b="1" dirty="0">
                <a:cs typeface="Times New Roman" pitchFamily="18" charset="0"/>
              </a:rPr>
              <a:t>VA</a:t>
            </a:r>
            <a:r>
              <a:rPr lang="cs-CZ" b="1" dirty="0"/>
              <a:t>N</a:t>
            </a:r>
            <a:r>
              <a:rPr lang="cs-CZ" b="1" dirty="0">
                <a:cs typeface="Times New Roman" pitchFamily="18" charset="0"/>
              </a:rPr>
              <a:t>Ý</a:t>
            </a:r>
            <a:endParaRPr lang="cs-CZ" sz="1100" dirty="0"/>
          </a:p>
          <a:p>
            <a:pPr algn="ctr" eaLnBrk="0" hangingPunct="0"/>
            <a:r>
              <a:rPr lang="cs-CZ" b="1" dirty="0">
                <a:solidFill>
                  <a:srgbClr val="FF0000"/>
                </a:solidFill>
                <a:cs typeface="Times New Roman" pitchFamily="18" charset="0"/>
              </a:rPr>
              <a:t>OBJEKT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9216" name="Rectangle 16"/>
          <p:cNvSpPr>
            <a:spLocks noChangeArrowheads="1"/>
          </p:cNvSpPr>
          <p:nvPr/>
        </p:nvSpPr>
        <p:spPr bwMode="auto">
          <a:xfrm>
            <a:off x="25400" y="56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000364" y="6211669"/>
            <a:ext cx="26432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Výsledek ocenění = </a:t>
            </a:r>
            <a:r>
              <a:rPr lang="cs-CZ" b="1" dirty="0" smtClean="0">
                <a:solidFill>
                  <a:srgbClr val="FF0000"/>
                </a:solidFill>
              </a:rPr>
              <a:t>HODNOTY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62074"/>
          </a:xfrm>
        </p:spPr>
        <p:txBody>
          <a:bodyPr/>
          <a:lstStyle/>
          <a:p>
            <a:r>
              <a:rPr lang="cs-CZ" dirty="0" smtClean="0"/>
              <a:t>POLITICKÉ ZÁVĚRY- 3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760640"/>
          </a:xfrm>
        </p:spPr>
        <p:txBody>
          <a:bodyPr/>
          <a:lstStyle/>
          <a:p>
            <a:pPr algn="ctr"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Podněty pro politickou diskusi</a:t>
            </a:r>
          </a:p>
          <a:p>
            <a:pPr>
              <a:buNone/>
            </a:pPr>
            <a:r>
              <a:rPr lang="cs-CZ" sz="1800" b="1" u="sng" dirty="0" smtClean="0"/>
              <a:t>VÝSLEDEK 8: </a:t>
            </a:r>
            <a:r>
              <a:rPr lang="cs-CZ" sz="1800" dirty="0" smtClean="0"/>
              <a:t>Zaměření politiky na myšlenky </a:t>
            </a:r>
            <a:r>
              <a:rPr lang="cs-CZ" sz="1800" u="sng" dirty="0" smtClean="0"/>
              <a:t>náhrady škody </a:t>
            </a:r>
            <a:r>
              <a:rPr lang="cs-CZ" sz="1800" dirty="0" smtClean="0"/>
              <a:t>je nejen státněpoliticky problematické, ale také obsahuje nebezpečí, že při tvorbě opatření k jejich alokačním účinkům, tj. k působení na množství nabídky a poptávky, se bude málo přihlížet</a:t>
            </a:r>
            <a:endParaRPr lang="cs-CZ" sz="1800" b="1" u="sng" dirty="0" smtClean="0"/>
          </a:p>
          <a:p>
            <a:pPr>
              <a:buNone/>
            </a:pPr>
            <a:r>
              <a:rPr lang="cs-CZ" sz="1800" b="1" dirty="0" smtClean="0"/>
              <a:t>Doporučení: </a:t>
            </a:r>
            <a:r>
              <a:rPr lang="cs-CZ" sz="1800" u="sng" dirty="0" smtClean="0">
                <a:solidFill>
                  <a:srgbClr val="C00000"/>
                </a:solidFill>
              </a:rPr>
              <a:t>Objem veřejných prostředků by se neměl orientovat na náhradu </a:t>
            </a:r>
            <a:r>
              <a:rPr lang="cs-CZ" sz="1800" dirty="0" smtClean="0">
                <a:solidFill>
                  <a:srgbClr val="C00000"/>
                </a:solidFill>
              </a:rPr>
              <a:t>	 	        </a:t>
            </a:r>
            <a:r>
              <a:rPr lang="cs-CZ" sz="1800" u="sng" dirty="0" smtClean="0">
                <a:solidFill>
                  <a:srgbClr val="C00000"/>
                </a:solidFill>
              </a:rPr>
              <a:t>škod</a:t>
            </a:r>
            <a:r>
              <a:rPr lang="cs-CZ" sz="1800" dirty="0" smtClean="0">
                <a:solidFill>
                  <a:srgbClr val="C00000"/>
                </a:solidFill>
              </a:rPr>
              <a:t>y, ale na cíl minimalizovat negativní důsledky</a:t>
            </a:r>
            <a:r>
              <a:rPr lang="cs-CZ" sz="1800" dirty="0" smtClean="0"/>
              <a:t>. Za tím účelem je 	        třeba bezpodmínečně </a:t>
            </a:r>
            <a:r>
              <a:rPr lang="cs-CZ" sz="1800" u="sng" dirty="0" smtClean="0"/>
              <a:t>analyzovat potenciální působení motivačních </a:t>
            </a:r>
            <a:r>
              <a:rPr lang="cs-CZ" sz="1800" dirty="0" smtClean="0"/>
              <a:t>	        </a:t>
            </a:r>
            <a:r>
              <a:rPr lang="cs-CZ" sz="1800" u="sng" dirty="0" smtClean="0"/>
              <a:t>podnětů </a:t>
            </a:r>
            <a:r>
              <a:rPr lang="cs-CZ" sz="1800" dirty="0" smtClean="0"/>
              <a:t>opatření. Náklady na likvidaci kalamity by měly být nižší než 	        užitek, který spočívá ve snížení škod.</a:t>
            </a:r>
          </a:p>
          <a:p>
            <a:pPr algn="r">
              <a:buNone/>
            </a:pPr>
            <a:r>
              <a:rPr lang="cs-CZ" sz="1800" dirty="0" smtClean="0"/>
              <a:t>   </a:t>
            </a:r>
            <a:r>
              <a:rPr lang="cs-CZ" sz="1800" i="1" dirty="0" smtClean="0"/>
              <a:t>(pozn.:dotace u nás = privatizace zisků a zespolečenštění nákladů)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b="1" u="sng" dirty="0" smtClean="0"/>
              <a:t>VÝSLEDEK 9: </a:t>
            </a:r>
            <a:r>
              <a:rPr lang="cs-CZ" sz="1800" dirty="0" smtClean="0">
                <a:solidFill>
                  <a:srgbClr val="C00000"/>
                </a:solidFill>
              </a:rPr>
              <a:t>Minimalizovat negativní důsledky</a:t>
            </a:r>
            <a:endParaRPr lang="cs-CZ" sz="18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1800" b="1" dirty="0" smtClean="0"/>
              <a:t>Doporučení: </a:t>
            </a:r>
            <a:r>
              <a:rPr lang="cs-CZ" sz="1800" dirty="0" smtClean="0"/>
              <a:t> Detailně </a:t>
            </a:r>
            <a:r>
              <a:rPr lang="cs-CZ" sz="1800" u="sng" dirty="0" smtClean="0"/>
              <a:t>ověřit, jakými opatřeními mohou být minimalizovány </a:t>
            </a:r>
            <a:r>
              <a:rPr lang="cs-CZ" sz="1800" dirty="0" smtClean="0"/>
              <a:t>	 	         </a:t>
            </a:r>
            <a:r>
              <a:rPr lang="cs-CZ" sz="1800" u="sng" dirty="0" smtClean="0"/>
              <a:t>negativní ekonomické důsledky kalamity</a:t>
            </a:r>
            <a:r>
              <a:rPr lang="cs-CZ" sz="1800" dirty="0" smtClean="0"/>
              <a:t>.</a:t>
            </a:r>
          </a:p>
          <a:p>
            <a:pPr>
              <a:buNone/>
            </a:pPr>
            <a:r>
              <a:rPr lang="cs-CZ" sz="1800" dirty="0" smtClean="0"/>
              <a:t>			Krátkodobá opatření – odlehčení trhu</a:t>
            </a:r>
          </a:p>
          <a:p>
            <a:pPr>
              <a:buNone/>
            </a:pPr>
            <a:r>
              <a:rPr lang="cs-CZ" sz="1800" dirty="0" smtClean="0"/>
              <a:t>			Budoucí opatření – dlouhodobé odlehčení státním financím</a:t>
            </a:r>
          </a:p>
          <a:p>
            <a:pPr>
              <a:buNone/>
            </a:pPr>
            <a:r>
              <a:rPr lang="cs-CZ" sz="1800" dirty="0" smtClean="0"/>
              <a:t>			Prevence proti škodám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521990"/>
          </a:xfrm>
        </p:spPr>
        <p:txBody>
          <a:bodyPr/>
          <a:lstStyle/>
          <a:p>
            <a:r>
              <a:rPr lang="cs-CZ" b="1" dirty="0" smtClean="0"/>
              <a:t>5. Pohled na </a:t>
            </a:r>
            <a:br>
              <a:rPr lang="cs-CZ" b="1" dirty="0" smtClean="0"/>
            </a:br>
            <a:r>
              <a:rPr lang="cs-CZ" b="1" u="sng" dirty="0" smtClean="0"/>
              <a:t>les</a:t>
            </a:r>
            <a:r>
              <a:rPr lang="cs-CZ" b="1" dirty="0" smtClean="0"/>
              <a:t> jako na </a:t>
            </a:r>
            <a:r>
              <a:rPr lang="cs-CZ" b="1" u="sng" dirty="0" smtClean="0"/>
              <a:t>přírodní zdroj</a:t>
            </a:r>
            <a:r>
              <a:rPr lang="cs-CZ" b="1" dirty="0" smtClean="0"/>
              <a:t>     a na jeho </a:t>
            </a:r>
            <a:r>
              <a:rPr lang="cs-CZ" b="1" u="sng" dirty="0" smtClean="0"/>
              <a:t>správu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285720" y="3429000"/>
            <a:ext cx="8501122" cy="2209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  Kůrovcová kalamita jako projev vládního či tržního selhání?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  Hodnocení státní správy lesů jako nefunkční (viz LP 9/2019)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  Různé spekulace o privatizaci státního </a:t>
            </a:r>
            <a:r>
              <a:rPr lang="cs-CZ" sz="2000" u="sng" dirty="0" smtClean="0"/>
              <a:t>vlastnictví</a:t>
            </a:r>
          </a:p>
          <a:p>
            <a:pPr algn="l"/>
            <a:r>
              <a:rPr lang="cs-CZ" sz="2000" dirty="0" smtClean="0"/>
              <a:t>   </a:t>
            </a:r>
            <a:r>
              <a:rPr lang="cs-CZ" sz="2000" i="1" dirty="0" smtClean="0"/>
              <a:t>(v návrhu „</a:t>
            </a:r>
            <a:r>
              <a:rPr lang="cs-CZ" sz="2000" i="1" u="sng" dirty="0" smtClean="0"/>
              <a:t>Koncepce státní lesnické politiky</a:t>
            </a:r>
            <a:r>
              <a:rPr lang="cs-CZ" sz="2000" i="1" dirty="0" smtClean="0"/>
              <a:t>“ je navrhováno opatření 	„Omezit snižování podílu lesů ve vlastnictví státu“)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   </a:t>
            </a:r>
          </a:p>
          <a:p>
            <a:pPr>
              <a:buNone/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374385" cy="1080418"/>
          </a:xfrm>
        </p:spPr>
        <p:txBody>
          <a:bodyPr/>
          <a:lstStyle/>
          <a:p>
            <a:pPr eaLnBrk="1" hangingPunct="1"/>
            <a:r>
              <a:rPr lang="cs-CZ" sz="3200" b="1" dirty="0" smtClean="0"/>
              <a:t>Kalamita jako projev vládního selhání? - 1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28763"/>
            <a:ext cx="8643998" cy="5140325"/>
          </a:xfrm>
        </p:spPr>
        <p:txBody>
          <a:bodyPr/>
          <a:lstStyle/>
          <a:p>
            <a:pPr eaLnBrk="1" hangingPunct="1"/>
            <a:r>
              <a:rPr lang="cs-CZ" sz="2800" dirty="0" smtClean="0"/>
              <a:t>Kritici z řad pro-tržních ekonomů zdůrazňují, že </a:t>
            </a:r>
            <a:r>
              <a:rPr lang="cs-CZ" sz="2800" b="1" u="sng" dirty="0" smtClean="0"/>
              <a:t>stát či vládu </a:t>
            </a:r>
            <a:r>
              <a:rPr lang="cs-CZ" sz="2800" u="sng" dirty="0" smtClean="0"/>
              <a:t>tvoří </a:t>
            </a:r>
            <a:r>
              <a:rPr lang="cs-CZ" sz="2800" u="sng" dirty="0" smtClean="0">
                <a:solidFill>
                  <a:srgbClr val="C00000"/>
                </a:solidFill>
              </a:rPr>
              <a:t>jednotlivci,</a:t>
            </a:r>
            <a:r>
              <a:rPr lang="cs-CZ" sz="2800" u="sng" dirty="0" smtClean="0"/>
              <a:t> kteří sledují především své </a:t>
            </a:r>
            <a:r>
              <a:rPr lang="cs-CZ" sz="2800" b="1" u="sng" dirty="0" smtClean="0">
                <a:solidFill>
                  <a:srgbClr val="C00000"/>
                </a:solidFill>
              </a:rPr>
              <a:t>vlastní zájmy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smtClean="0"/>
              <a:t>(podstata člověka v politické aréně se nemění). </a:t>
            </a:r>
          </a:p>
          <a:p>
            <a:pPr eaLnBrk="1" hangingPunct="1">
              <a:buNone/>
            </a:pPr>
            <a:endParaRPr lang="cs-CZ" sz="2800" i="1" dirty="0" smtClean="0"/>
          </a:p>
          <a:p>
            <a:pPr eaLnBrk="1" hangingPunct="1"/>
            <a:r>
              <a:rPr lang="cs-CZ" sz="2800" u="sng" dirty="0" smtClean="0"/>
              <a:t>Existují-li </a:t>
            </a:r>
            <a:r>
              <a:rPr lang="cs-CZ" sz="2800" b="1" u="sng" dirty="0" smtClean="0"/>
              <a:t>přírodní zdroje ve státním vlastnictví</a:t>
            </a:r>
            <a:r>
              <a:rPr lang="cs-CZ" sz="2800" dirty="0" smtClean="0"/>
              <a:t> (voda, půda, lesy, nerosty aj.), </a:t>
            </a:r>
            <a:r>
              <a:rPr lang="cs-CZ" sz="2800" b="1" u="sng" dirty="0" smtClean="0">
                <a:solidFill>
                  <a:srgbClr val="D60093"/>
                </a:solidFill>
              </a:rPr>
              <a:t>politici a úředníci</a:t>
            </a:r>
            <a:r>
              <a:rPr lang="cs-CZ" sz="2800" b="1" dirty="0" smtClean="0"/>
              <a:t> </a:t>
            </a:r>
            <a:r>
              <a:rPr lang="cs-CZ" sz="2800" dirty="0" smtClean="0"/>
              <a:t>se k nim chovají jako ke svému dočasnému majetku, avšak </a:t>
            </a:r>
            <a:r>
              <a:rPr lang="cs-CZ" sz="2800" b="1" dirty="0" smtClean="0">
                <a:solidFill>
                  <a:srgbClr val="D60093"/>
                </a:solidFill>
              </a:rPr>
              <a:t>nenesou plné náklady své správy</a:t>
            </a:r>
            <a:r>
              <a:rPr lang="cs-CZ" sz="2800" b="1" dirty="0" smtClean="0"/>
              <a:t>,</a:t>
            </a:r>
            <a:r>
              <a:rPr lang="cs-CZ" sz="2800" dirty="0" smtClean="0"/>
              <a:t> protože neinvestují vlastní finanční prostředky </a:t>
            </a:r>
            <a:r>
              <a:rPr lang="cs-CZ" sz="2800" dirty="0" smtClean="0">
                <a:solidFill>
                  <a:srgbClr val="CC0099"/>
                </a:solidFill>
              </a:rPr>
              <a:t>a </a:t>
            </a:r>
            <a:r>
              <a:rPr lang="cs-CZ" sz="2800" b="1" u="sng" dirty="0" smtClean="0">
                <a:solidFill>
                  <a:srgbClr val="CC0099"/>
                </a:solidFill>
              </a:rPr>
              <a:t>nejsou nositeli případných ztrát</a:t>
            </a:r>
            <a:r>
              <a:rPr lang="cs-CZ" sz="28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391876" cy="725470"/>
          </a:xfrm>
        </p:spPr>
        <p:txBody>
          <a:bodyPr/>
          <a:lstStyle/>
          <a:p>
            <a:pPr eaLnBrk="1" hangingPunct="1"/>
            <a:r>
              <a:rPr lang="cs-CZ" sz="3200" b="1" dirty="0" smtClean="0"/>
              <a:t>Kalamita jako projev vládního selhání? - 2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00109"/>
            <a:ext cx="8229600" cy="56689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u="sng" dirty="0" smtClean="0"/>
              <a:t>Časový horizont </a:t>
            </a:r>
            <a:r>
              <a:rPr lang="cs-CZ" sz="2400" u="sng" dirty="0" smtClean="0"/>
              <a:t>uvažování</a:t>
            </a:r>
            <a:r>
              <a:rPr lang="cs-CZ" sz="2400" dirty="0" smtClean="0"/>
              <a:t> je v případě </a:t>
            </a:r>
            <a:r>
              <a:rPr lang="cs-CZ" sz="2400" b="1" dirty="0" smtClean="0"/>
              <a:t>politiků</a:t>
            </a:r>
            <a:r>
              <a:rPr lang="cs-CZ" sz="2400" dirty="0" smtClean="0"/>
              <a:t> (kterým se úředníci zodpovídají) </a:t>
            </a:r>
            <a:r>
              <a:rPr lang="cs-CZ" sz="2400" b="1" dirty="0" smtClean="0"/>
              <a:t>velmi krátký</a:t>
            </a:r>
            <a:r>
              <a:rPr lang="cs-CZ" sz="2400" dirty="0" smtClean="0"/>
              <a:t>, jejich </a:t>
            </a:r>
            <a:r>
              <a:rPr lang="cs-CZ" sz="2400" u="sng" dirty="0" smtClean="0"/>
              <a:t>individuální diskontní míra je proto vysoká</a:t>
            </a:r>
            <a:r>
              <a:rPr lang="cs-CZ" sz="2400" dirty="0" smtClean="0"/>
              <a:t>. 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C00000"/>
                </a:solidFill>
              </a:rPr>
              <a:t>Existuje </a:t>
            </a:r>
            <a:r>
              <a:rPr lang="cs-CZ" sz="2400" u="sng" dirty="0" smtClean="0">
                <a:solidFill>
                  <a:srgbClr val="C00000"/>
                </a:solidFill>
              </a:rPr>
              <a:t>silný tlak na vyčerpávání zdrojů ve státním vlastnictví</a:t>
            </a:r>
            <a:r>
              <a:rPr lang="cs-CZ" sz="2400" u="sng" dirty="0" smtClean="0">
                <a:solidFill>
                  <a:srgbClr val="FF00FF"/>
                </a:solidFill>
              </a:rPr>
              <a:t>.</a:t>
            </a:r>
            <a:r>
              <a:rPr lang="cs-CZ" sz="2400" u="sng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Ochrana zájmů budoucích generací </a:t>
            </a:r>
            <a:r>
              <a:rPr lang="cs-CZ" sz="2400" dirty="0" smtClean="0"/>
              <a:t>obvykle nepřináší </a:t>
            </a:r>
            <a:r>
              <a:rPr lang="cs-CZ" sz="2400" u="sng" dirty="0" smtClean="0"/>
              <a:t>politické reprezentaci </a:t>
            </a:r>
            <a:r>
              <a:rPr lang="cs-CZ" sz="2400" dirty="0" smtClean="0"/>
              <a:t>podporu současných generací, pokud nejsou </a:t>
            </a:r>
            <a:r>
              <a:rPr lang="cs-CZ" sz="2400" u="sng" dirty="0" smtClean="0"/>
              <a:t>hodnoty trvale udržitelného </a:t>
            </a:r>
            <a:r>
              <a:rPr lang="cs-CZ" sz="2400" dirty="0" smtClean="0"/>
              <a:t>života sdíleny většinovou společností.</a:t>
            </a:r>
          </a:p>
          <a:p>
            <a:pPr eaLnBrk="1" hangingPunct="1">
              <a:lnSpc>
                <a:spcPct val="90000"/>
              </a:lnSpc>
            </a:pPr>
            <a:endParaRPr lang="cs-CZ" sz="2400" u="sng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u="sng" dirty="0" smtClean="0"/>
              <a:t>Dochází tak k </a:t>
            </a:r>
            <a:r>
              <a:rPr lang="cs-CZ" sz="2400" u="sng" dirty="0" smtClean="0">
                <a:solidFill>
                  <a:srgbClr val="D60093"/>
                </a:solidFill>
              </a:rPr>
              <a:t>přeceňování schopností vlády</a:t>
            </a:r>
            <a:r>
              <a:rPr lang="cs-CZ" sz="2400" dirty="0" smtClean="0"/>
              <a:t>, která svými zásahy do alokace zdrojů nepřináší nutně lepší výsledky než </a:t>
            </a:r>
            <a:r>
              <a:rPr lang="cs-CZ" sz="2400" b="1" u="sng" dirty="0" smtClean="0"/>
              <a:t>ALTERNATIVNÍ REŽIMY SPRÁVY</a:t>
            </a:r>
            <a:r>
              <a:rPr lang="cs-CZ" sz="2400" b="1" dirty="0" smtClean="0"/>
              <a:t> </a:t>
            </a:r>
            <a:r>
              <a:rPr lang="cs-CZ" sz="2400" dirty="0" smtClean="0"/>
              <a:t>(soukromé či komunitní vlastnictví)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cs-CZ" sz="3200" b="1" dirty="0" smtClean="0"/>
              <a:t>Kalamita jako projev tržního selhání? </a:t>
            </a:r>
            <a:endParaRPr lang="cs-CZ" sz="3200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4744"/>
            <a:ext cx="8588375" cy="5504656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PŘÍRODNÍ ZDROJE </a:t>
            </a:r>
            <a:r>
              <a:rPr lang="cs-CZ" sz="2400" b="1" dirty="0" smtClean="0"/>
              <a:t>se stávají </a:t>
            </a:r>
            <a:r>
              <a:rPr lang="cs-CZ" sz="2400" b="1" dirty="0" smtClean="0">
                <a:solidFill>
                  <a:srgbClr val="C00000"/>
                </a:solidFill>
              </a:rPr>
              <a:t>OMEZENÉ</a:t>
            </a:r>
            <a:r>
              <a:rPr lang="cs-CZ" sz="2400" dirty="0" smtClean="0"/>
              <a:t> </a:t>
            </a:r>
            <a:r>
              <a:rPr lang="cs-CZ" sz="2400" dirty="0" smtClean="0">
                <a:sym typeface="Symbol" pitchFamily="18" charset="2"/>
              </a:rPr>
              <a:t> otázky pro ekonomii životní prostředí (např. poskytování veřejných a soukromých statků)</a:t>
            </a:r>
          </a:p>
          <a:p>
            <a:pPr marL="381000" indent="-381000" eaLnBrk="1" hangingPunct="1">
              <a:lnSpc>
                <a:spcPct val="80000"/>
              </a:lnSpc>
              <a:buFontTx/>
              <a:buChar char="-"/>
            </a:pPr>
            <a:endParaRPr lang="cs-CZ" sz="2400" dirty="0" smtClean="0">
              <a:sym typeface="Symbol" pitchFamily="18" charset="2"/>
            </a:endParaRPr>
          </a:p>
          <a:p>
            <a:pPr marL="381000" indent="-381000" eaLnBrk="1" hangingPunct="1">
              <a:lnSpc>
                <a:spcPct val="80000"/>
              </a:lnSpc>
              <a:buNone/>
            </a:pPr>
            <a:r>
              <a:rPr lang="cs-CZ" sz="2400" b="1" dirty="0" smtClean="0">
                <a:solidFill>
                  <a:srgbClr val="C00000"/>
                </a:solidFill>
                <a:sym typeface="Symbol" pitchFamily="18" charset="2"/>
              </a:rPr>
              <a:t>Nefungující cenový mechanizmus </a:t>
            </a:r>
            <a:r>
              <a:rPr lang="cs-CZ" sz="2400" dirty="0" smtClean="0">
                <a:sym typeface="Symbol" pitchFamily="18" charset="2"/>
              </a:rPr>
              <a:t> </a:t>
            </a:r>
            <a:r>
              <a:rPr lang="cs-CZ" sz="2400" b="1" u="sng" dirty="0" smtClean="0">
                <a:solidFill>
                  <a:srgbClr val="C00000"/>
                </a:solidFill>
                <a:sym typeface="Symbol" pitchFamily="18" charset="2"/>
              </a:rPr>
              <a:t>alokační selhání trhu</a:t>
            </a:r>
          </a:p>
          <a:p>
            <a:pPr marL="381000" indent="-381000" eaLnBrk="1" hangingPunct="1">
              <a:lnSpc>
                <a:spcPct val="80000"/>
              </a:lnSpc>
              <a:buNone/>
            </a:pPr>
            <a:endParaRPr lang="cs-CZ" sz="2400" b="1" u="sng" dirty="0" smtClean="0">
              <a:solidFill>
                <a:srgbClr val="C00000"/>
              </a:solidFill>
              <a:sym typeface="Symbol" pitchFamily="18" charset="2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	</a:t>
            </a:r>
            <a:r>
              <a:rPr lang="cs-CZ" sz="2400" u="sng" dirty="0" smtClean="0"/>
              <a:t>3 příčiny</a:t>
            </a:r>
            <a:r>
              <a:rPr lang="cs-CZ" sz="2400" dirty="0" smtClean="0"/>
              <a:t>:  teorie veřejných statků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                     teorie externalit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                     teorie vlastnických práv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cs-CZ" sz="2400" dirty="0" smtClean="0"/>
          </a:p>
          <a:p>
            <a:pPr marL="381000" indent="-381000" eaLnBrk="1" hangingPunct="1">
              <a:lnSpc>
                <a:spcPct val="80000"/>
              </a:lnSpc>
              <a:buNone/>
            </a:pPr>
            <a:r>
              <a:rPr lang="cs-CZ" sz="2400" dirty="0" smtClean="0">
                <a:sym typeface="Symbol" pitchFamily="18" charset="2"/>
              </a:rPr>
              <a:t>Čím </a:t>
            </a:r>
            <a:r>
              <a:rPr lang="cs-CZ" sz="2400" b="1" u="sng" dirty="0" smtClean="0">
                <a:solidFill>
                  <a:srgbClr val="C00000"/>
                </a:solidFill>
                <a:sym typeface="Symbol" pitchFamily="18" charset="2"/>
              </a:rPr>
              <a:t>vzácnějším</a:t>
            </a:r>
            <a:r>
              <a:rPr lang="cs-CZ" sz="2400" u="sng" dirty="0" smtClean="0">
                <a:sym typeface="Symbol" pitchFamily="18" charset="2"/>
              </a:rPr>
              <a:t> </a:t>
            </a:r>
            <a:r>
              <a:rPr lang="cs-CZ" sz="2400" dirty="0" smtClean="0">
                <a:sym typeface="Symbol" pitchFamily="18" charset="2"/>
              </a:rPr>
              <a:t>se zboží či přírodní zdroj stává, </a:t>
            </a:r>
          </a:p>
          <a:p>
            <a:pPr marL="381000" indent="-381000" eaLnBrk="1" hangingPunct="1">
              <a:lnSpc>
                <a:spcPct val="80000"/>
              </a:lnSpc>
              <a:buNone/>
            </a:pPr>
            <a:r>
              <a:rPr lang="cs-CZ" sz="2400" dirty="0" smtClean="0">
                <a:sym typeface="Symbol" pitchFamily="18" charset="2"/>
              </a:rPr>
              <a:t>		tím </a:t>
            </a:r>
            <a:r>
              <a:rPr lang="cs-CZ" sz="2400" b="1" u="sng" dirty="0" smtClean="0">
                <a:solidFill>
                  <a:srgbClr val="C00000"/>
                </a:solidFill>
                <a:sym typeface="Symbol" pitchFamily="18" charset="2"/>
              </a:rPr>
              <a:t>vyšší</a:t>
            </a:r>
            <a:r>
              <a:rPr lang="cs-CZ" sz="2400" b="1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cs-CZ" sz="2400" dirty="0" smtClean="0">
                <a:sym typeface="Symbol" pitchFamily="18" charset="2"/>
              </a:rPr>
              <a:t>je jeho mezní užitečnost, </a:t>
            </a:r>
          </a:p>
          <a:p>
            <a:pPr marL="381000" indent="-381000" eaLnBrk="1" hangingPunct="1">
              <a:lnSpc>
                <a:spcPct val="80000"/>
              </a:lnSpc>
              <a:buNone/>
            </a:pPr>
            <a:r>
              <a:rPr lang="cs-CZ" sz="2400" dirty="0" smtClean="0">
                <a:sym typeface="Symbol" pitchFamily="18" charset="2"/>
              </a:rPr>
              <a:t>			a tudíž i jeho </a:t>
            </a:r>
            <a:r>
              <a:rPr lang="cs-CZ" sz="2400" b="1" dirty="0" smtClean="0">
                <a:solidFill>
                  <a:srgbClr val="C00000"/>
                </a:solidFill>
                <a:sym typeface="Symbol" pitchFamily="18" charset="2"/>
              </a:rPr>
              <a:t>tržní cena</a:t>
            </a:r>
            <a:r>
              <a:rPr lang="cs-CZ" sz="2400" dirty="0" smtClean="0">
                <a:solidFill>
                  <a:srgbClr val="C00000"/>
                </a:solidFill>
                <a:sym typeface="Symbol" pitchFamily="18" charset="2"/>
              </a:rPr>
              <a:t>.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cs-CZ" sz="2400" dirty="0" smtClean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82660"/>
          </a:xfrm>
        </p:spPr>
        <p:txBody>
          <a:bodyPr/>
          <a:lstStyle/>
          <a:p>
            <a:r>
              <a:rPr lang="cs-CZ" dirty="0" smtClean="0"/>
              <a:t>Nové přístupy ke správě přírodních zdrojů –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/>
          <a:lstStyle/>
          <a:p>
            <a:r>
              <a:rPr lang="cs-CZ" sz="2000" dirty="0" smtClean="0"/>
              <a:t>V současnosti je </a:t>
            </a:r>
            <a:r>
              <a:rPr lang="cs-CZ" sz="2000" b="1" dirty="0" smtClean="0"/>
              <a:t>většina přírodních zdrojů přímo spravována či významně regulována </a:t>
            </a:r>
            <a:r>
              <a:rPr lang="cs-CZ" sz="2000" dirty="0" smtClean="0"/>
              <a:t>jednotlivými evropskými </a:t>
            </a:r>
            <a:r>
              <a:rPr lang="cs-CZ" sz="2000" b="1" dirty="0" smtClean="0"/>
              <a:t>státy</a:t>
            </a:r>
          </a:p>
          <a:p>
            <a:r>
              <a:rPr lang="cs-CZ" sz="2000" dirty="0" smtClean="0"/>
              <a:t>Studium institucionálního prostředí – tzv. režimů správy přírodních zdrojů</a:t>
            </a:r>
          </a:p>
          <a:p>
            <a:r>
              <a:rPr lang="cs-CZ" sz="2000" b="1" dirty="0" smtClean="0"/>
              <a:t>Hledání </a:t>
            </a:r>
            <a:r>
              <a:rPr lang="cs-CZ" sz="2000" b="1" dirty="0" smtClean="0">
                <a:solidFill>
                  <a:srgbClr val="C00000"/>
                </a:solidFill>
              </a:rPr>
              <a:t>vhodného druhu vlastnických práv a institucí </a:t>
            </a:r>
            <a:r>
              <a:rPr lang="cs-CZ" sz="2000" dirty="0" smtClean="0"/>
              <a:t>při </a:t>
            </a:r>
            <a:r>
              <a:rPr lang="cs-CZ" sz="2000" u="sng" dirty="0" smtClean="0"/>
              <a:t>ochraně konkrétního přírodního zdroje</a:t>
            </a:r>
            <a:endParaRPr lang="cs-CZ" sz="2000" dirty="0" smtClean="0"/>
          </a:p>
          <a:p>
            <a:r>
              <a:rPr lang="cs-CZ" sz="2000" b="1" dirty="0" smtClean="0"/>
              <a:t>Dlouholetý výzkum nositelky Nobelovy ceny za ekonomii, americké profesorky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800" b="1" i="1" dirty="0" err="1" smtClean="0">
                <a:solidFill>
                  <a:srgbClr val="C00000"/>
                </a:solidFill>
              </a:rPr>
              <a:t>Elinor</a:t>
            </a:r>
            <a:r>
              <a:rPr lang="cs-CZ" sz="2800" b="1" i="1" dirty="0" smtClean="0">
                <a:solidFill>
                  <a:srgbClr val="C00000"/>
                </a:solidFill>
              </a:rPr>
              <a:t> </a:t>
            </a:r>
            <a:r>
              <a:rPr lang="cs-CZ" sz="2800" b="1" i="1" dirty="0" err="1" smtClean="0">
                <a:solidFill>
                  <a:srgbClr val="C00000"/>
                </a:solidFill>
              </a:rPr>
              <a:t>Ostrom</a:t>
            </a:r>
            <a:endParaRPr lang="cs-CZ" sz="28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000" b="1" i="1" dirty="0" smtClean="0">
                <a:solidFill>
                  <a:srgbClr val="C00000"/>
                </a:solidFill>
              </a:rPr>
              <a:t>	</a:t>
            </a:r>
          </a:p>
          <a:p>
            <a:pPr>
              <a:buNone/>
            </a:pPr>
            <a:r>
              <a:rPr lang="cs-CZ" sz="2000" b="1" i="1" dirty="0" smtClean="0">
                <a:solidFill>
                  <a:srgbClr val="C00000"/>
                </a:solidFill>
              </a:rPr>
              <a:t>	</a:t>
            </a:r>
            <a:r>
              <a:rPr lang="cs-CZ" sz="2000" b="1" u="sng" dirty="0" smtClean="0">
                <a:solidFill>
                  <a:srgbClr val="C00000"/>
                </a:solidFill>
              </a:rPr>
              <a:t>Její závěry: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cs-CZ" sz="2000" dirty="0" smtClean="0">
                <a:solidFill>
                  <a:srgbClr val="C00000"/>
                </a:solidFill>
              </a:rPr>
              <a:t>	1) Prosté centralizované rozhodování o přírodních zdrojích na        	národní úrovni nepředstavuje optimální řešení problému 	</a:t>
            </a:r>
            <a:r>
              <a:rPr lang="cs-CZ" sz="2000" b="1" dirty="0" smtClean="0">
                <a:solidFill>
                  <a:srgbClr val="C00000"/>
                </a:solidFill>
              </a:rPr>
              <a:t>rostoucí </a:t>
            </a:r>
            <a:r>
              <a:rPr lang="cs-CZ" sz="2000" b="1" u="sng" dirty="0" smtClean="0">
                <a:solidFill>
                  <a:srgbClr val="C00000"/>
                </a:solidFill>
              </a:rPr>
              <a:t>vzácnosti </a:t>
            </a:r>
            <a:r>
              <a:rPr lang="cs-CZ" sz="2000" b="1" dirty="0" smtClean="0">
                <a:solidFill>
                  <a:srgbClr val="C00000"/>
                </a:solidFill>
              </a:rPr>
              <a:t>těchto zdrojů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cs-CZ" sz="2000" dirty="0" smtClean="0">
                <a:solidFill>
                  <a:srgbClr val="C00000"/>
                </a:solidFill>
              </a:rPr>
              <a:t>2) Jako vhodnější jsou </a:t>
            </a:r>
            <a:r>
              <a:rPr lang="cs-CZ" sz="2000" b="1" u="sng" dirty="0" smtClean="0">
                <a:solidFill>
                  <a:srgbClr val="C00000"/>
                </a:solidFill>
              </a:rPr>
              <a:t>režimy správy založené na pluralitě </a:t>
            </a:r>
            <a:r>
              <a:rPr lang="cs-CZ" sz="2000" b="1" dirty="0" smtClean="0">
                <a:solidFill>
                  <a:srgbClr val="C00000"/>
                </a:solidFill>
              </a:rPr>
              <a:t>	</a:t>
            </a:r>
            <a:r>
              <a:rPr lang="cs-CZ" sz="2000" b="1" u="sng" dirty="0" smtClean="0">
                <a:solidFill>
                  <a:srgbClr val="C00000"/>
                </a:solidFill>
              </a:rPr>
              <a:t>rozhodování širší škály aktérů</a:t>
            </a:r>
            <a:endParaRPr lang="cs-CZ" sz="2000" b="1" u="sng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135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přístupy ke správě přírodních zdrojů - 2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Jindy je toto označováno také jako </a:t>
            </a:r>
            <a:r>
              <a:rPr lang="cs-CZ" sz="2400" b="1" dirty="0" smtClean="0">
                <a:solidFill>
                  <a:srgbClr val="C00000"/>
                </a:solidFill>
              </a:rPr>
              <a:t>víceúrovňová správa</a:t>
            </a:r>
            <a:endParaRPr lang="cs-CZ" sz="2000" dirty="0" smtClean="0"/>
          </a:p>
          <a:p>
            <a:r>
              <a:rPr lang="cs-CZ" sz="2000" dirty="0" smtClean="0"/>
              <a:t>Pravomoci se přesouvají jednak na úroveň </a:t>
            </a:r>
            <a:r>
              <a:rPr lang="cs-CZ" sz="2000" u="sng" dirty="0" smtClean="0"/>
              <a:t>nadnárodních entit </a:t>
            </a:r>
            <a:r>
              <a:rPr lang="cs-CZ" sz="2000" dirty="0" smtClean="0"/>
              <a:t>(např. EU), jednak je akcentována </a:t>
            </a:r>
            <a:r>
              <a:rPr lang="cs-CZ" sz="2000" u="sng" dirty="0" smtClean="0"/>
              <a:t>decentralizace rozhodování </a:t>
            </a:r>
            <a:r>
              <a:rPr lang="cs-CZ" sz="2000" dirty="0" smtClean="0"/>
              <a:t>zohledňující </a:t>
            </a:r>
            <a:r>
              <a:rPr lang="cs-CZ" sz="2000" b="1" dirty="0" smtClean="0"/>
              <a:t>lokální přírodní podmínky</a:t>
            </a:r>
            <a:r>
              <a:rPr lang="cs-CZ" sz="2000" dirty="0" smtClean="0"/>
              <a:t>.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sz="2000" u="sng" dirty="0" smtClean="0"/>
              <a:t>Decentralizace rozhodování </a:t>
            </a:r>
            <a:r>
              <a:rPr lang="cs-CZ" sz="2000" dirty="0" smtClean="0"/>
              <a:t>probíhá buď podle existujícího administrativního členění států nebo jsou pro účely správy </a:t>
            </a:r>
            <a:r>
              <a:rPr lang="cs-CZ" sz="2000" dirty="0" smtClean="0">
                <a:solidFill>
                  <a:srgbClr val="FF0000"/>
                </a:solidFill>
              </a:rPr>
              <a:t>jednotlivých přírodních zdrojů </a:t>
            </a:r>
            <a:r>
              <a:rPr lang="cs-CZ" sz="2000" dirty="0" smtClean="0"/>
              <a:t>vytvářeny </a:t>
            </a:r>
            <a:r>
              <a:rPr lang="cs-CZ" sz="2000" b="1" dirty="0" smtClean="0">
                <a:solidFill>
                  <a:srgbClr val="FF0000"/>
                </a:solidFill>
              </a:rPr>
              <a:t>NOVÉ SPRÁVNÍ JEDNOTKY</a:t>
            </a:r>
            <a:r>
              <a:rPr lang="cs-CZ" sz="2000" dirty="0" smtClean="0">
                <a:solidFill>
                  <a:srgbClr val="FF0000"/>
                </a:solidFill>
              </a:rPr>
              <a:t>,</a:t>
            </a:r>
            <a:r>
              <a:rPr lang="cs-CZ" sz="2000" dirty="0" smtClean="0"/>
              <a:t> které respektují </a:t>
            </a:r>
            <a:r>
              <a:rPr lang="cs-CZ" sz="2000" b="1" u="sng" dirty="0" smtClean="0">
                <a:solidFill>
                  <a:srgbClr val="C00000"/>
                </a:solidFill>
              </a:rPr>
              <a:t>hranice ekosystémů </a:t>
            </a:r>
          </a:p>
          <a:p>
            <a:pPr>
              <a:buNone/>
            </a:pPr>
            <a:r>
              <a:rPr lang="cs-CZ" sz="2000" dirty="0" smtClean="0">
                <a:solidFill>
                  <a:srgbClr val="C00000"/>
                </a:solidFill>
              </a:rPr>
              <a:t>	</a:t>
            </a:r>
            <a:r>
              <a:rPr lang="cs-CZ" sz="2000" dirty="0" smtClean="0"/>
              <a:t>Např. </a:t>
            </a:r>
          </a:p>
          <a:p>
            <a:pPr>
              <a:buNone/>
            </a:pPr>
            <a:r>
              <a:rPr lang="cs-CZ" sz="2000" dirty="0" smtClean="0"/>
              <a:t>		- </a:t>
            </a:r>
            <a:r>
              <a:rPr lang="cs-CZ" sz="2000" u="sng" dirty="0" smtClean="0"/>
              <a:t>hydrologické oblasti </a:t>
            </a:r>
            <a:r>
              <a:rPr lang="cs-CZ" sz="2000" b="1" u="sng" dirty="0" smtClean="0"/>
              <a:t>povodí </a:t>
            </a:r>
            <a:r>
              <a:rPr lang="cs-CZ" sz="2000" dirty="0" smtClean="0"/>
              <a:t>pro účely správy vod, </a:t>
            </a:r>
          </a:p>
          <a:p>
            <a:pPr>
              <a:buNone/>
            </a:pPr>
            <a:r>
              <a:rPr lang="cs-CZ" sz="2000" dirty="0" smtClean="0"/>
              <a:t>		- </a:t>
            </a:r>
            <a:r>
              <a:rPr lang="cs-CZ" sz="2000" b="1" u="sng" dirty="0" smtClean="0"/>
              <a:t>chráněná území </a:t>
            </a:r>
            <a:r>
              <a:rPr lang="cs-CZ" sz="2000" dirty="0" smtClean="0"/>
              <a:t>respektující biotopy živočichů apod.</a:t>
            </a:r>
          </a:p>
          <a:p>
            <a:pPr>
              <a:buNone/>
            </a:pPr>
            <a:endParaRPr lang="cs-CZ" sz="2000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136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dirty="0" smtClean="0"/>
              <a:t>Nové přístupy ke správě přírodních zdrojů - 3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4488"/>
            <a:ext cx="8497887" cy="4883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dalším předpokladem vhodného institucionálního uspořádání je řešení otázky </a:t>
            </a:r>
            <a:r>
              <a:rPr lang="cs-CZ" sz="2800" b="1" u="sng" dirty="0" smtClean="0">
                <a:solidFill>
                  <a:srgbClr val="C00000"/>
                </a:solidFill>
              </a:rPr>
              <a:t>MOTIVACE</a:t>
            </a:r>
            <a:r>
              <a:rPr lang="cs-CZ" sz="2800" b="1" dirty="0" smtClean="0">
                <a:solidFill>
                  <a:srgbClr val="C00000"/>
                </a:solidFill>
              </a:rPr>
              <a:t> ekonomických subjektů ke společensky žádoucímu jednání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či stupeň obecnosti institucí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společensky nežádoucí </a:t>
            </a:r>
            <a:r>
              <a:rPr lang="cs-CZ" sz="2800" b="1" dirty="0" smtClean="0"/>
              <a:t>poškozování životního prostředí a přírodních zdrojů</a:t>
            </a:r>
            <a:r>
              <a:rPr lang="cs-CZ" sz="2800" dirty="0" smtClean="0"/>
              <a:t> </a:t>
            </a:r>
            <a:r>
              <a:rPr lang="cs-CZ" sz="2800" dirty="0" smtClean="0">
                <a:sym typeface="Symbol" pitchFamily="18" charset="2"/>
              </a:rPr>
              <a:t> </a:t>
            </a:r>
            <a:r>
              <a:rPr lang="cs-CZ" sz="2800" u="sng" dirty="0" smtClean="0">
                <a:sym typeface="Symbol" pitchFamily="18" charset="2"/>
              </a:rPr>
              <a:t>stávající institucionální uspořádání je nevhodné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800" u="sng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u="sng" dirty="0" smtClean="0">
                <a:sym typeface="Symbol" pitchFamily="18" charset="2"/>
              </a:rPr>
              <a:t>efektivní instituce </a:t>
            </a:r>
            <a:r>
              <a:rPr lang="cs-CZ" sz="2800" dirty="0" smtClean="0">
                <a:sym typeface="Symbol" pitchFamily="18" charset="2"/>
              </a:rPr>
              <a:t>v minulosti ≠ dnes, zastaralé z důvodu ekonomických a společenských okolností</a:t>
            </a:r>
            <a:endParaRPr lang="cs-CZ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6. ZÁVĚR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138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/>
          <a:lstStyle/>
          <a:p>
            <a:r>
              <a:rPr lang="cs-CZ" sz="4000" b="1" dirty="0" smtClean="0"/>
              <a:t>OCEŇOVÁNÍ LESA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544616"/>
          </a:xfrm>
        </p:spPr>
        <p:txBody>
          <a:bodyPr/>
          <a:lstStyle/>
          <a:p>
            <a:pPr>
              <a:buNone/>
            </a:pPr>
            <a:r>
              <a:rPr lang="cs-CZ" sz="2000" b="1" u="sng" dirty="0" smtClean="0"/>
              <a:t>Legislativa: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Novela zákona o oceňování majetku (</a:t>
            </a:r>
            <a:r>
              <a:rPr lang="cs-CZ" sz="2000" b="1" dirty="0" err="1" smtClean="0"/>
              <a:t>ZoM</a:t>
            </a:r>
            <a:r>
              <a:rPr lang="cs-CZ" sz="2000" b="1" dirty="0" smtClean="0"/>
              <a:t>)</a:t>
            </a:r>
            <a:r>
              <a:rPr lang="cs-CZ" sz="2000" dirty="0" smtClean="0"/>
              <a:t> </a:t>
            </a:r>
            <a:r>
              <a:rPr lang="cs-CZ" sz="2000" dirty="0" smtClean="0">
                <a:sym typeface="Symbol"/>
              </a:rPr>
              <a:t>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	Tržní hodnota a výnosové oceňování větších lesních majetků</a:t>
            </a:r>
          </a:p>
          <a:p>
            <a:pPr>
              <a:buNone/>
            </a:pPr>
            <a:endParaRPr lang="cs-CZ" sz="2000" b="1" u="sng" dirty="0" smtClean="0"/>
          </a:p>
          <a:p>
            <a:pPr>
              <a:buNone/>
            </a:pPr>
            <a:r>
              <a:rPr lang="cs-CZ" sz="2000" b="1" u="sng" dirty="0" smtClean="0"/>
              <a:t>Ekonomické prostředí v LH:</a:t>
            </a:r>
          </a:p>
          <a:p>
            <a:r>
              <a:rPr lang="cs-CZ" sz="2000" dirty="0" smtClean="0"/>
              <a:t>Projevy </a:t>
            </a:r>
            <a:r>
              <a:rPr lang="cs-CZ" sz="2000" b="1" dirty="0" smtClean="0"/>
              <a:t>narušeného ekonomického prostředí v LH i v oceňování </a:t>
            </a:r>
            <a:r>
              <a:rPr lang="cs-CZ" sz="2000" dirty="0" smtClean="0"/>
              <a:t>= navýšení „c“, pokles „Au“ ……….. problém u metody VHF </a:t>
            </a:r>
          </a:p>
          <a:p>
            <a:r>
              <a:rPr lang="cs-CZ" sz="2000" dirty="0" smtClean="0"/>
              <a:t>Aktualizace hodnot  a  </a:t>
            </a:r>
            <a:r>
              <a:rPr lang="cs-CZ" sz="2000" b="1" dirty="0" smtClean="0"/>
              <a:t>změny hodnotového vztahu mezi dřevinami </a:t>
            </a:r>
            <a:r>
              <a:rPr lang="cs-CZ" sz="2000" dirty="0" smtClean="0"/>
              <a:t>(např. SM a BK) </a:t>
            </a:r>
            <a:r>
              <a:rPr lang="cs-CZ" sz="2000" dirty="0" smtClean="0">
                <a:sym typeface="Symbol"/>
              </a:rPr>
              <a:t>  pokles hodnoty lesních majetků </a:t>
            </a:r>
          </a:p>
          <a:p>
            <a:r>
              <a:rPr lang="cs-CZ" sz="2000" dirty="0" smtClean="0">
                <a:sym typeface="Symbol"/>
              </a:rPr>
              <a:t>Začlenění </a:t>
            </a:r>
            <a:r>
              <a:rPr lang="cs-CZ" sz="2000" b="1" dirty="0" smtClean="0">
                <a:sym typeface="Symbol"/>
              </a:rPr>
              <a:t>rizika </a:t>
            </a:r>
            <a:r>
              <a:rPr lang="cs-CZ" sz="2000" dirty="0" smtClean="0">
                <a:sym typeface="Symbol"/>
              </a:rPr>
              <a:t>do oceňování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b="1" u="sng" dirty="0" smtClean="0"/>
              <a:t>Potřeba komplexní hodnoty lesa:</a:t>
            </a:r>
          </a:p>
          <a:p>
            <a:r>
              <a:rPr lang="cs-CZ" sz="2000" b="1" dirty="0" smtClean="0"/>
              <a:t>Ocenění lesa dnes = ocenění pouze produkční funkce</a:t>
            </a:r>
            <a:r>
              <a:rPr lang="cs-CZ" sz="2000" b="1" u="sng" dirty="0" smtClean="0"/>
              <a:t> </a:t>
            </a:r>
          </a:p>
          <a:p>
            <a:pPr>
              <a:buNone/>
            </a:pPr>
            <a:r>
              <a:rPr lang="cs-CZ" sz="2000" dirty="0" smtClean="0"/>
              <a:t>		+ </a:t>
            </a:r>
            <a:r>
              <a:rPr lang="cs-CZ" sz="2000" b="1" dirty="0" smtClean="0">
                <a:solidFill>
                  <a:srgbClr val="C00000"/>
                </a:solidFill>
              </a:rPr>
              <a:t>cena ekosystémových služeb lesa </a:t>
            </a:r>
            <a:r>
              <a:rPr lang="cs-CZ" sz="2000" dirty="0" smtClean="0"/>
              <a:t>pro eliminaci poklesu 	významu produkční funkce pro zachování životaschopnosti l	</a:t>
            </a:r>
            <a:r>
              <a:rPr lang="cs-CZ" sz="2000" dirty="0" err="1" smtClean="0"/>
              <a:t>esních</a:t>
            </a:r>
            <a:r>
              <a:rPr lang="cs-CZ" sz="2000" dirty="0" smtClean="0"/>
              <a:t> majetků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139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/>
          <a:lstStyle/>
          <a:p>
            <a:pPr eaLnBrk="1" hangingPunct="1"/>
            <a:r>
              <a:rPr lang="cs-CZ" sz="3200" b="1" dirty="0" smtClean="0"/>
              <a:t>SYSTEMATIKA OCEŇOVÁNÍ LESA - 1</a:t>
            </a:r>
          </a:p>
        </p:txBody>
      </p:sp>
      <p:graphicFrame>
        <p:nvGraphicFramePr>
          <p:cNvPr id="47128" name="Group 24"/>
          <p:cNvGraphicFramePr>
            <a:graphicFrameLocks noGrp="1"/>
          </p:cNvGraphicFramePr>
          <p:nvPr>
            <p:ph idx="1"/>
          </p:nvPr>
        </p:nvGraphicFramePr>
        <p:xfrm>
          <a:off x="468313" y="980728"/>
          <a:ext cx="8424862" cy="5682518"/>
        </p:xfrm>
        <a:graphic>
          <a:graphicData uri="http://schemas.openxmlformats.org/drawingml/2006/table">
            <a:tbl>
              <a:tblPr/>
              <a:tblGrid>
                <a:gridCol w="3763962"/>
                <a:gridCol w="4660900"/>
              </a:tblGrid>
              <a:tr h="56825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OBJEKTY OCEŇOVÁNÍ</a:t>
                      </a: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Lesní pozemek (půda)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Lesní porosty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Jednotlivé stromy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Lesní podnik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Práva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Škody a újmy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(ztráty na majetku,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přírůstu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výnosu…)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Myslivost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Mimoprodukční</a:t>
                      </a:r>
                      <a:r>
                        <a:rPr kumimoji="0" lang="cs-CZ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funkce lesa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(ekosystémové služby lesa)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1259" name="Line 25"/>
          <p:cNvSpPr>
            <a:spLocks noChangeShapeType="1"/>
          </p:cNvSpPr>
          <p:nvPr/>
        </p:nvSpPr>
        <p:spPr bwMode="auto">
          <a:xfrm>
            <a:off x="4283968" y="5085184"/>
            <a:ext cx="4681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/>
          <a:lstStyle/>
          <a:p>
            <a:r>
              <a:rPr lang="cs-CZ" sz="4000" b="1" dirty="0" smtClean="0"/>
              <a:t>VÝKON ZNALECKÉ ČINNOSTI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/>
              <a:t>Nárůst požadavků na znalce</a:t>
            </a:r>
          </a:p>
          <a:p>
            <a:endParaRPr lang="cs-CZ" sz="2000" b="1" dirty="0" smtClean="0"/>
          </a:p>
          <a:p>
            <a:r>
              <a:rPr lang="cs-CZ" sz="2000" dirty="0" smtClean="0"/>
              <a:t>Zajišťování </a:t>
            </a:r>
            <a:r>
              <a:rPr lang="cs-CZ" sz="2000" b="1" dirty="0" smtClean="0"/>
              <a:t>aktuálních </a:t>
            </a:r>
            <a:r>
              <a:rPr lang="cs-CZ" sz="2000" b="1" u="sng" dirty="0" smtClean="0"/>
              <a:t>vstupních údajů </a:t>
            </a:r>
            <a:r>
              <a:rPr lang="cs-CZ" sz="2000" dirty="0" smtClean="0"/>
              <a:t>do výpočtu </a:t>
            </a:r>
            <a:r>
              <a:rPr lang="cs-CZ" sz="2000" b="1" dirty="0" smtClean="0">
                <a:solidFill>
                  <a:srgbClr val="C00000"/>
                </a:solidFill>
              </a:rPr>
              <a:t>tržní hodnoty</a:t>
            </a:r>
          </a:p>
          <a:p>
            <a:pPr>
              <a:buNone/>
            </a:pPr>
            <a:r>
              <a:rPr lang="cs-CZ" sz="2000" dirty="0" smtClean="0"/>
              <a:t>		Zjišťování regionální a celostátní rozdílnosti veličin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Osvojení </a:t>
            </a:r>
            <a:r>
              <a:rPr lang="cs-CZ" sz="2000" b="1" u="sng" dirty="0" smtClean="0"/>
              <a:t>metodických postupů </a:t>
            </a:r>
            <a:r>
              <a:rPr lang="cs-CZ" sz="2000" dirty="0" smtClean="0"/>
              <a:t>(věcná, výnosová a porovnávací hodnota) využívaných při konstrukci ceny zjištěné</a:t>
            </a:r>
          </a:p>
          <a:p>
            <a:endParaRPr lang="cs-CZ" sz="2000" dirty="0" smtClean="0"/>
          </a:p>
          <a:p>
            <a:r>
              <a:rPr lang="cs-CZ" sz="2000" dirty="0" smtClean="0"/>
              <a:t>Potřeba </a:t>
            </a:r>
            <a:r>
              <a:rPr lang="cs-CZ" sz="2000" b="1" dirty="0" smtClean="0"/>
              <a:t>zpracování  </a:t>
            </a:r>
            <a:r>
              <a:rPr lang="cs-CZ" sz="2000" b="1" u="sng" dirty="0" smtClean="0"/>
              <a:t>standardů</a:t>
            </a:r>
            <a:r>
              <a:rPr lang="cs-CZ" sz="2000" u="sng" dirty="0" smtClean="0"/>
              <a:t> </a:t>
            </a:r>
            <a:r>
              <a:rPr lang="cs-CZ" sz="2000" dirty="0" smtClean="0"/>
              <a:t>a různých pomůcek pro znalce, např.  zpracování </a:t>
            </a:r>
            <a:r>
              <a:rPr lang="cs-CZ" sz="2000" b="1" dirty="0" smtClean="0">
                <a:solidFill>
                  <a:srgbClr val="C00000"/>
                </a:solidFill>
              </a:rPr>
              <a:t>chybějícího oceňovacího standardu pro určení obvyklé ceny lesa a do budoucna pro stanovení tržní hodnoty lesa</a:t>
            </a:r>
            <a:r>
              <a:rPr lang="cs-CZ" sz="2000" dirty="0" smtClean="0"/>
              <a:t> za účelem dosažení metodicky jednotnějších postupů při tržním ocenění lesa </a:t>
            </a:r>
          </a:p>
          <a:p>
            <a:endParaRPr lang="cs-CZ" sz="2000" dirty="0" smtClean="0"/>
          </a:p>
          <a:p>
            <a:pPr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140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EKONOMIKA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760640"/>
          </a:xfrm>
        </p:spPr>
        <p:txBody>
          <a:bodyPr/>
          <a:lstStyle/>
          <a:p>
            <a:pPr marL="342900" lvl="1" indent="-34290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Oslabení až úplná ztráta produkční funkce lesa</a:t>
            </a:r>
            <a:r>
              <a:rPr lang="cs-CZ" sz="2000" b="1" dirty="0" smtClean="0"/>
              <a:t> </a:t>
            </a:r>
            <a:r>
              <a:rPr lang="cs-CZ" sz="2000" dirty="0" smtClean="0"/>
              <a:t>pro řadu lesních majetků = destrukce ekonomické životaschopnosti řady lesních majetků</a:t>
            </a:r>
          </a:p>
          <a:p>
            <a:pPr marL="342900" lvl="1" indent="-342900">
              <a:buNone/>
            </a:pPr>
            <a:endParaRPr lang="cs-CZ" sz="2000" b="1" u="sng" dirty="0" smtClean="0">
              <a:ea typeface="+mn-ea"/>
              <a:cs typeface="+mn-cs"/>
            </a:endParaRPr>
          </a:p>
          <a:p>
            <a:pPr marL="342900" lvl="1" indent="-342900">
              <a:buNone/>
            </a:pPr>
            <a:r>
              <a:rPr lang="cs-CZ" b="1" u="sng" dirty="0" smtClean="0">
                <a:solidFill>
                  <a:srgbClr val="C00000"/>
                </a:solidFill>
                <a:ea typeface="+mn-ea"/>
                <a:cs typeface="+mn-cs"/>
              </a:rPr>
              <a:t>DIVERZIFIKACE PŘÍJMŮ </a:t>
            </a:r>
          </a:p>
          <a:p>
            <a:pPr marL="342900" lvl="1" indent="-342900">
              <a:buNone/>
            </a:pPr>
            <a:r>
              <a:rPr lang="cs-CZ" sz="2000" dirty="0" smtClean="0">
                <a:solidFill>
                  <a:srgbClr val="C00000"/>
                </a:solidFill>
                <a:ea typeface="+mn-ea"/>
                <a:cs typeface="+mn-cs"/>
              </a:rPr>
              <a:t>	</a:t>
            </a:r>
            <a:r>
              <a:rPr lang="cs-CZ" sz="2000" dirty="0" smtClean="0">
                <a:ea typeface="+mn-ea"/>
                <a:cs typeface="+mn-cs"/>
              </a:rPr>
              <a:t>Hledání nových zdrojů příjmů (</a:t>
            </a:r>
            <a:r>
              <a:rPr lang="cs-CZ" sz="2000" b="1" u="sng" dirty="0" smtClean="0">
                <a:ea typeface="+mn-ea"/>
                <a:cs typeface="+mn-cs"/>
              </a:rPr>
              <a:t>platby za ekosystémové služby lesa</a:t>
            </a:r>
            <a:r>
              <a:rPr lang="cs-CZ" sz="2000" dirty="0" smtClean="0">
                <a:ea typeface="+mn-ea"/>
                <a:cs typeface="+mn-cs"/>
              </a:rPr>
              <a:t>)</a:t>
            </a:r>
          </a:p>
          <a:p>
            <a:pPr>
              <a:buNone/>
            </a:pPr>
            <a:r>
              <a:rPr lang="cs-CZ" sz="2000" dirty="0" smtClean="0"/>
              <a:t>	</a:t>
            </a:r>
          </a:p>
          <a:p>
            <a:pPr>
              <a:buNone/>
            </a:pPr>
            <a:r>
              <a:rPr lang="cs-CZ" sz="2000" dirty="0" smtClean="0"/>
              <a:t>	Platby za ekosystémové a rekreační služby jako tržní produkty vlastníků lesa za účelem zvýšení diverzifikace příjmů </a:t>
            </a:r>
            <a:r>
              <a:rPr lang="cs-CZ" sz="2000" i="1" dirty="0" smtClean="0"/>
              <a:t>(</a:t>
            </a:r>
            <a:r>
              <a:rPr lang="cs-CZ" sz="2000" i="1" dirty="0" smtClean="0">
                <a:latin typeface="Calibri" pitchFamily="34" charset="0"/>
              </a:rPr>
              <a:t>viz seminář ČLS  „</a:t>
            </a:r>
            <a:r>
              <a:rPr lang="cs-CZ" sz="2000" i="1" u="sng" dirty="0" smtClean="0">
                <a:latin typeface="Calibri" pitchFamily="34" charset="0"/>
              </a:rPr>
              <a:t>Tržní realizace </a:t>
            </a:r>
            <a:r>
              <a:rPr lang="cs-CZ" sz="2000" i="1" u="sng" dirty="0" err="1" smtClean="0">
                <a:latin typeface="Calibri" pitchFamily="34" charset="0"/>
              </a:rPr>
              <a:t>mimoprodukčních</a:t>
            </a:r>
            <a:r>
              <a:rPr lang="cs-CZ" sz="2000" i="1" u="sng" dirty="0" smtClean="0">
                <a:latin typeface="Calibri" pitchFamily="34" charset="0"/>
              </a:rPr>
              <a:t> funkcí lesa </a:t>
            </a:r>
            <a:r>
              <a:rPr lang="cs-CZ" sz="2000" i="1" dirty="0" smtClean="0">
                <a:latin typeface="Calibri" pitchFamily="34" charset="0"/>
              </a:rPr>
              <a:t>“,  Křtiny,  21. září 2016)</a:t>
            </a:r>
          </a:p>
          <a:p>
            <a:pPr>
              <a:buNone/>
            </a:pPr>
            <a:endParaRPr lang="cs-CZ" sz="2000" i="1" dirty="0" smtClean="0">
              <a:latin typeface="Calibri" pitchFamily="34" charset="0"/>
            </a:endParaRPr>
          </a:p>
          <a:p>
            <a:pPr>
              <a:buNone/>
            </a:pPr>
            <a:r>
              <a:rPr lang="cs-CZ" sz="2000" dirty="0" smtClean="0"/>
              <a:t>Jak dále s </a:t>
            </a:r>
            <a:r>
              <a:rPr lang="cs-CZ" sz="2000" b="1" u="sng" dirty="0" smtClean="0">
                <a:solidFill>
                  <a:srgbClr val="C00000"/>
                </a:solidFill>
              </a:rPr>
              <a:t>ekosystémovými službami </a:t>
            </a:r>
            <a:r>
              <a:rPr lang="cs-CZ" sz="2000" dirty="0" smtClean="0"/>
              <a:t>v našem lesnictví?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Platba na 1 ha lesa?</a:t>
            </a:r>
          </a:p>
          <a:p>
            <a:pPr>
              <a:buNone/>
            </a:pPr>
            <a:endParaRPr lang="cs-CZ" sz="2000" u="sng" dirty="0" smtClean="0"/>
          </a:p>
          <a:p>
            <a:pPr>
              <a:buNone/>
            </a:pPr>
            <a:endParaRPr lang="cs-CZ" sz="2000" b="1" u="sng" dirty="0" smtClean="0"/>
          </a:p>
          <a:p>
            <a:pPr>
              <a:buNone/>
            </a:pPr>
            <a:endParaRPr lang="cs-CZ" sz="2000" b="1" dirty="0" smtClean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141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903605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Systemizace</a:t>
            </a:r>
            <a:r>
              <a:rPr lang="cs-CZ" sz="2800" b="1" smtClean="0"/>
              <a:t> </a:t>
            </a:r>
            <a:r>
              <a:rPr lang="cs-CZ" sz="2800" b="1" u="sng" smtClean="0"/>
              <a:t>funkcí</a:t>
            </a:r>
            <a:r>
              <a:rPr lang="cs-CZ" sz="2800" b="1" smtClean="0"/>
              <a:t> </a:t>
            </a:r>
            <a:r>
              <a:rPr lang="cs-CZ" sz="1400" b="1" smtClean="0"/>
              <a:t>versus</a:t>
            </a:r>
            <a:r>
              <a:rPr lang="cs-CZ" sz="2800" b="1" smtClean="0"/>
              <a:t> </a:t>
            </a:r>
            <a:r>
              <a:rPr lang="cs-CZ" sz="2800" smtClean="0">
                <a:solidFill>
                  <a:schemeClr val="tx1"/>
                </a:solidFill>
              </a:rPr>
              <a:t>poskytování</a:t>
            </a:r>
            <a:r>
              <a:rPr lang="cs-CZ" sz="2800" b="1" smtClean="0">
                <a:solidFill>
                  <a:schemeClr val="tx1"/>
                </a:solidFill>
              </a:rPr>
              <a:t> </a:t>
            </a:r>
            <a:r>
              <a:rPr lang="cs-CZ" sz="2800" b="1" u="sng" smtClean="0">
                <a:solidFill>
                  <a:srgbClr val="FF0000"/>
                </a:solidFill>
              </a:rPr>
              <a:t>zboží </a:t>
            </a:r>
            <a:r>
              <a:rPr lang="cs-CZ" sz="2800" b="1" u="sng" smtClean="0">
                <a:solidFill>
                  <a:schemeClr val="tx1"/>
                </a:solidFill>
              </a:rPr>
              <a:t>a</a:t>
            </a:r>
            <a:r>
              <a:rPr lang="cs-CZ" sz="2800" b="1" u="sng" smtClean="0">
                <a:solidFill>
                  <a:srgbClr val="FF0000"/>
                </a:solidFill>
              </a:rPr>
              <a:t> </a:t>
            </a:r>
            <a:r>
              <a:rPr lang="cs-CZ" sz="2800" b="1" u="sng" smtClean="0">
                <a:solidFill>
                  <a:srgbClr val="3333CC"/>
                </a:solidFill>
              </a:rPr>
              <a:t>služeb</a:t>
            </a:r>
            <a:r>
              <a:rPr lang="cs-CZ" sz="3200" smtClean="0"/>
              <a:t>  </a:t>
            </a:r>
            <a:br>
              <a:rPr lang="cs-CZ" sz="3200" smtClean="0"/>
            </a:br>
            <a:r>
              <a:rPr lang="cs-CZ" sz="2400" smtClean="0"/>
              <a:t>(užitky z lesa, soukromé a veřejné statky)</a:t>
            </a:r>
            <a:r>
              <a:rPr lang="cs-CZ" sz="3200" smtClean="0"/>
              <a:t> </a:t>
            </a:r>
            <a:br>
              <a:rPr lang="cs-CZ" sz="3200" smtClean="0"/>
            </a:br>
            <a:r>
              <a:rPr lang="cs-CZ" sz="1400" i="1" smtClean="0"/>
              <a:t>(Matějíček 2001, 2005)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323850" y="1412875"/>
          <a:ext cx="8497888" cy="5184775"/>
        </p:xfrm>
        <a:graphic>
          <a:graphicData uri="http://schemas.openxmlformats.org/presentationml/2006/ole">
            <p:oleObj spid="_x0000_s65538" name="List" r:id="rId3" imgW="10346400" imgH="5414400" progId="Excel.Sheet.8">
              <p:embed/>
            </p:oleObj>
          </a:graphicData>
        </a:graphic>
      </p:graphicFrame>
      <p:sp>
        <p:nvSpPr>
          <p:cNvPr id="996356" name="Oval 4"/>
          <p:cNvSpPr>
            <a:spLocks noChangeArrowheads="1"/>
          </p:cNvSpPr>
          <p:nvPr/>
        </p:nvSpPr>
        <p:spPr bwMode="auto">
          <a:xfrm>
            <a:off x="250825" y="1412875"/>
            <a:ext cx="1296988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96357" name="Oval 5"/>
          <p:cNvSpPr>
            <a:spLocks noChangeArrowheads="1"/>
          </p:cNvSpPr>
          <p:nvPr/>
        </p:nvSpPr>
        <p:spPr bwMode="auto">
          <a:xfrm>
            <a:off x="323850" y="4941888"/>
            <a:ext cx="863600" cy="4318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96358" name="Oval 6"/>
          <p:cNvSpPr>
            <a:spLocks noChangeArrowheads="1"/>
          </p:cNvSpPr>
          <p:nvPr/>
        </p:nvSpPr>
        <p:spPr bwMode="auto">
          <a:xfrm rot="461154">
            <a:off x="1119188" y="4954588"/>
            <a:ext cx="3960812" cy="1384300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96359" name="Text Box 7"/>
          <p:cNvSpPr txBox="1">
            <a:spLocks noChangeArrowheads="1"/>
          </p:cNvSpPr>
          <p:nvPr/>
        </p:nvSpPr>
        <p:spPr bwMode="auto">
          <a:xfrm>
            <a:off x="4643438" y="5229225"/>
            <a:ext cx="345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3333CC"/>
                </a:solidFill>
              </a:rPr>
              <a:t>= EKOSYSTÉMOVÉ PLATBY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6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6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6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6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6" grpId="0" animBg="1"/>
      <p:bldP spid="996357" grpId="0" animBg="1"/>
      <p:bldP spid="996358" grpId="0" animBg="1"/>
      <p:bldP spid="996359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25716"/>
          </a:xfrm>
        </p:spPr>
        <p:txBody>
          <a:bodyPr/>
          <a:lstStyle/>
          <a:p>
            <a:endParaRPr lang="cs-CZ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714356"/>
            <a:ext cx="8229600" cy="5955004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Pro vytvoření funkčního </a:t>
            </a:r>
            <a:r>
              <a:rPr lang="cs-CZ" sz="2400" b="1" u="sng" dirty="0" smtClean="0"/>
              <a:t>systému poskytování nových tržních produktů </a:t>
            </a:r>
            <a:r>
              <a:rPr lang="cs-CZ" sz="2400" b="1" u="sng" dirty="0" smtClean="0">
                <a:solidFill>
                  <a:srgbClr val="FF0000"/>
                </a:solidFill>
              </a:rPr>
              <a:t>NA ZÁKLADĚ NABÍDKY A </a:t>
            </a:r>
            <a:r>
              <a:rPr lang="cs-CZ" sz="2400" b="1" dirty="0" smtClean="0">
                <a:solidFill>
                  <a:srgbClr val="FF0000"/>
                </a:solidFill>
              </a:rPr>
              <a:t>POPTÁVKY</a:t>
            </a:r>
            <a:r>
              <a:rPr lang="cs-CZ" sz="2400" b="1" dirty="0" smtClean="0"/>
              <a:t> </a:t>
            </a:r>
            <a:r>
              <a:rPr lang="cs-CZ" sz="2400" dirty="0" smtClean="0"/>
              <a:t>musí být </a:t>
            </a:r>
          </a:p>
          <a:p>
            <a:pPr>
              <a:buNone/>
            </a:pPr>
            <a:endParaRPr lang="cs-CZ" sz="1600" dirty="0" smtClean="0"/>
          </a:p>
          <a:p>
            <a:pPr marL="457200" indent="-457200">
              <a:buAutoNum type="alphaLcParenR"/>
            </a:pPr>
            <a:r>
              <a:rPr lang="cs-CZ" sz="2000" dirty="0" smtClean="0"/>
              <a:t>odstraněna celá řada </a:t>
            </a:r>
            <a:r>
              <a:rPr lang="cs-CZ" sz="2000" b="1" u="sng" dirty="0" smtClean="0"/>
              <a:t>překážek</a:t>
            </a:r>
            <a:r>
              <a:rPr lang="cs-CZ" sz="2000" dirty="0" smtClean="0"/>
              <a:t> (např. </a:t>
            </a:r>
            <a:r>
              <a:rPr lang="cs-CZ" sz="2000" dirty="0" err="1" smtClean="0"/>
              <a:t>lesopolitických</a:t>
            </a:r>
            <a:r>
              <a:rPr lang="cs-CZ" sz="2000" dirty="0" smtClean="0"/>
              <a:t> – chybějící nová ekonomická strategie transformace LH na odvětví služeb, posílení inovačních aktivit apod.) </a:t>
            </a:r>
          </a:p>
          <a:p>
            <a:pPr marL="457200" indent="-457200">
              <a:buAutoNum type="alphaLcParenR"/>
            </a:pPr>
            <a:r>
              <a:rPr lang="cs-CZ" sz="2000" dirty="0" smtClean="0"/>
              <a:t>splněno velké množství</a:t>
            </a:r>
            <a:r>
              <a:rPr lang="cs-CZ" sz="2000" u="sng" dirty="0" smtClean="0"/>
              <a:t> </a:t>
            </a:r>
            <a:r>
              <a:rPr lang="cs-CZ" sz="2000" b="1" u="sng" dirty="0" smtClean="0"/>
              <a:t>předpokladů</a:t>
            </a:r>
            <a:r>
              <a:rPr lang="cs-CZ" sz="2000" b="1" dirty="0" smtClean="0"/>
              <a:t> </a:t>
            </a:r>
            <a:r>
              <a:rPr lang="cs-CZ" sz="2000" i="1" dirty="0" smtClean="0"/>
              <a:t>(legislativních,  finančních,  informačních, institucionálních apod.)</a:t>
            </a:r>
          </a:p>
          <a:p>
            <a:pPr>
              <a:buNone/>
            </a:pPr>
            <a:r>
              <a:rPr lang="cs-CZ" sz="2400" dirty="0" smtClean="0"/>
              <a:t> </a:t>
            </a:r>
          </a:p>
          <a:p>
            <a:pPr algn="ctr">
              <a:buNone/>
            </a:pPr>
            <a:r>
              <a:rPr lang="cs-CZ" sz="2000" b="1" u="sng" dirty="0" smtClean="0">
                <a:solidFill>
                  <a:srgbClr val="FF0000"/>
                </a:solidFill>
              </a:rPr>
              <a:t>TRHY nefungují jako automaty samy od sebe</a:t>
            </a:r>
          </a:p>
          <a:p>
            <a:pPr algn="ctr">
              <a:buNone/>
            </a:pPr>
            <a:r>
              <a:rPr lang="cs-CZ" sz="2000" dirty="0" smtClean="0"/>
              <a:t> </a:t>
            </a:r>
            <a:r>
              <a:rPr lang="cs-CZ" sz="2000" b="1" dirty="0" smtClean="0"/>
              <a:t>ALE  VYŽADUJÍ</a:t>
            </a:r>
          </a:p>
          <a:p>
            <a:pPr algn="ctr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komplexní systém pravidel a institucí</a:t>
            </a:r>
            <a:r>
              <a:rPr lang="cs-CZ" sz="2000" dirty="0" smtClean="0">
                <a:solidFill>
                  <a:srgbClr val="FF0000"/>
                </a:solidFill>
              </a:rPr>
              <a:t>, </a:t>
            </a:r>
          </a:p>
          <a:p>
            <a:pPr algn="ctr">
              <a:buNone/>
            </a:pPr>
            <a:r>
              <a:rPr lang="cs-CZ" sz="2000" dirty="0" smtClean="0"/>
              <a:t>odpovídající </a:t>
            </a:r>
            <a:r>
              <a:rPr lang="cs-CZ" sz="2000" b="1" dirty="0" smtClean="0">
                <a:solidFill>
                  <a:srgbClr val="FF0000"/>
                </a:solidFill>
              </a:rPr>
              <a:t>marketing služeb,</a:t>
            </a:r>
          </a:p>
          <a:p>
            <a:pPr algn="ctr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tvorbu cen</a:t>
            </a:r>
            <a:r>
              <a:rPr lang="cs-CZ" sz="2000" b="1" dirty="0" smtClean="0"/>
              <a:t> </a:t>
            </a:r>
            <a:r>
              <a:rPr lang="cs-CZ" sz="2000" dirty="0" smtClean="0"/>
              <a:t>ekosystémových služeb, </a:t>
            </a:r>
          </a:p>
          <a:p>
            <a:pPr algn="ctr">
              <a:buNone/>
            </a:pPr>
            <a:r>
              <a:rPr lang="cs-CZ" sz="2000" dirty="0" smtClean="0"/>
              <a:t>aplikovatelná </a:t>
            </a:r>
            <a:r>
              <a:rPr lang="cs-CZ" sz="2000" b="1" dirty="0" smtClean="0">
                <a:solidFill>
                  <a:srgbClr val="FF0000"/>
                </a:solidFill>
              </a:rPr>
              <a:t>platební schémata </a:t>
            </a:r>
            <a:r>
              <a:rPr lang="cs-CZ" sz="2000" dirty="0" smtClean="0"/>
              <a:t>(finanční mechanismy) aj.</a:t>
            </a:r>
          </a:p>
          <a:p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D6320-CA28-4B7A-984F-B2C70A7D8DD2}" type="slidenum">
              <a:rPr lang="cs-CZ" smtClean="0"/>
              <a:pPr>
                <a:defRPr/>
              </a:pPr>
              <a:t>143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25352"/>
            <a:ext cx="8568952" cy="5618358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REALIZOVAT</a:t>
            </a:r>
            <a:r>
              <a:rPr lang="cs-CZ" sz="2800" b="1" dirty="0" smtClean="0"/>
              <a:t> </a:t>
            </a:r>
            <a:r>
              <a:rPr lang="cs-CZ" sz="2000" b="1" dirty="0" smtClean="0"/>
              <a:t>již formulovaná opatření  v  </a:t>
            </a:r>
            <a:r>
              <a:rPr lang="cs-CZ" sz="2800" b="1" u="sng" dirty="0" smtClean="0">
                <a:solidFill>
                  <a:srgbClr val="FF0000"/>
                </a:solidFill>
              </a:rPr>
              <a:t>NLP II (2012)</a:t>
            </a:r>
            <a:r>
              <a:rPr lang="cs-CZ" sz="2000" b="1" dirty="0" smtClean="0"/>
              <a:t>, </a:t>
            </a:r>
            <a:r>
              <a:rPr lang="cs-CZ" sz="2000" dirty="0" smtClean="0"/>
              <a:t>a sice v klíčové akci</a:t>
            </a:r>
            <a:r>
              <a:rPr lang="cs-CZ" sz="2000" b="1" dirty="0" smtClean="0"/>
              <a:t>   </a:t>
            </a:r>
          </a:p>
          <a:p>
            <a:pPr>
              <a:buNone/>
            </a:pPr>
            <a:r>
              <a:rPr lang="cs-CZ" sz="2000" b="1" dirty="0" smtClean="0"/>
              <a:t>                             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KA3 – Zlepšit zhodnocování a marketing lesních nedřevních užitků a služeb.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cs-CZ" sz="2000" dirty="0" smtClean="0"/>
              <a:t> </a:t>
            </a:r>
          </a:p>
          <a:p>
            <a:pPr>
              <a:buNone/>
            </a:pPr>
            <a:r>
              <a:rPr lang="cs-CZ" sz="2000" b="1" u="sng" dirty="0" smtClean="0"/>
              <a:t>Opatření 3.1 </a:t>
            </a:r>
            <a:r>
              <a:rPr lang="cs-CZ" sz="2000" b="1" dirty="0" smtClean="0"/>
              <a:t>  (obecně)                                                                           </a:t>
            </a:r>
          </a:p>
          <a:p>
            <a:pPr>
              <a:buNone/>
            </a:pPr>
            <a:r>
              <a:rPr lang="cs-CZ" sz="2000" dirty="0" smtClean="0">
                <a:solidFill>
                  <a:srgbClr val="C00000"/>
                </a:solidFill>
              </a:rPr>
              <a:t>Vytvořit </a:t>
            </a:r>
            <a:r>
              <a:rPr lang="cs-CZ" sz="2000" dirty="0" smtClean="0"/>
              <a:t>podmínky a předpoklady (informační, legislativní, motivační) k rozšíření příjmů vlastníků lesů, např. </a:t>
            </a:r>
            <a:r>
              <a:rPr lang="cs-CZ" sz="2000" u="sng" dirty="0" smtClean="0"/>
              <a:t>tržním uplatněním </a:t>
            </a:r>
            <a:r>
              <a:rPr lang="cs-CZ" sz="2000" dirty="0" smtClean="0"/>
              <a:t>určitých rekreačních a environmentálních služeb a zboží včetně vybudování účinného marketingu.                                </a:t>
            </a:r>
          </a:p>
          <a:p>
            <a:pPr>
              <a:buNone/>
            </a:pPr>
            <a:r>
              <a:rPr lang="cs-CZ" sz="2000" dirty="0" smtClean="0"/>
              <a:t> </a:t>
            </a:r>
            <a:r>
              <a:rPr lang="cs-CZ" sz="2000" b="1" u="sng" dirty="0" smtClean="0"/>
              <a:t>Opatření 3.2</a:t>
            </a:r>
            <a:r>
              <a:rPr lang="cs-CZ" sz="2000" b="1" dirty="0" smtClean="0"/>
              <a:t>  (kvalita vody)</a:t>
            </a:r>
          </a:p>
          <a:p>
            <a:pPr>
              <a:buNone/>
            </a:pPr>
            <a:r>
              <a:rPr lang="cs-CZ" sz="2000" dirty="0" smtClean="0">
                <a:solidFill>
                  <a:srgbClr val="C00000"/>
                </a:solidFill>
              </a:rPr>
              <a:t>Navrhnout a projednat</a:t>
            </a:r>
            <a:r>
              <a:rPr lang="cs-CZ" sz="2000" dirty="0" smtClean="0"/>
              <a:t> způsob zajištění úhrad služeb pro ty vlastníky lesů, kteří hospodaří způsobem prospívajícím kvalitě vody (</a:t>
            </a:r>
            <a:r>
              <a:rPr lang="cs-CZ" sz="2000" u="sng" dirty="0" smtClean="0"/>
              <a:t>odměňovat vlastníky lesa </a:t>
            </a:r>
            <a:r>
              <a:rPr lang="cs-CZ" sz="2000" dirty="0" smtClean="0"/>
              <a:t>za jejich výkony pro udržení kvality podzemních vod), a to </a:t>
            </a:r>
            <a:r>
              <a:rPr lang="cs-CZ" sz="2000" u="sng" dirty="0" smtClean="0"/>
              <a:t>ze zdrojů mimo rámec státního rozpočtu.</a:t>
            </a:r>
          </a:p>
          <a:p>
            <a:pPr>
              <a:buNone/>
            </a:pPr>
            <a:r>
              <a:rPr lang="cs-CZ" sz="2000" dirty="0" smtClean="0"/>
              <a:t> </a:t>
            </a:r>
          </a:p>
          <a:p>
            <a:pPr>
              <a:buNone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76921-561B-4AC8-BF1E-D8CB8D493C58}" type="slidenum">
              <a:rPr lang="cs-CZ" smtClean="0"/>
              <a:pPr>
                <a:defRPr/>
              </a:pPr>
              <a:t>144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142984"/>
            <a:ext cx="8572560" cy="5429288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Citace z tisku:</a:t>
            </a:r>
          </a:p>
          <a:p>
            <a:pPr>
              <a:buNone/>
            </a:pPr>
            <a:r>
              <a:rPr lang="cs-CZ" u="sng" dirty="0" smtClean="0"/>
              <a:t>Dana </a:t>
            </a:r>
            <a:r>
              <a:rPr lang="cs-CZ" u="sng" dirty="0" err="1" smtClean="0"/>
              <a:t>Drábová</a:t>
            </a:r>
            <a:r>
              <a:rPr lang="cs-CZ" dirty="0" smtClean="0"/>
              <a:t>, předsedkyně Státního úřadu pro jadernou bezpečnost, o </a:t>
            </a:r>
            <a:r>
              <a:rPr lang="cs-CZ" b="1" u="sng" dirty="0" smtClean="0">
                <a:solidFill>
                  <a:srgbClr val="CC0099"/>
                </a:solidFill>
              </a:rPr>
              <a:t>elektrické energii</a:t>
            </a:r>
            <a:r>
              <a:rPr lang="cs-CZ" u="sng" dirty="0" smtClean="0">
                <a:solidFill>
                  <a:srgbClr val="CC0099"/>
                </a:solidFill>
              </a:rPr>
              <a:t>:</a:t>
            </a:r>
          </a:p>
          <a:p>
            <a:endParaRPr lang="cs-CZ" u="sng" dirty="0" smtClean="0"/>
          </a:p>
          <a:p>
            <a:r>
              <a:rPr lang="cs-CZ" dirty="0" smtClean="0"/>
              <a:t>buď je to </a:t>
            </a:r>
            <a:r>
              <a:rPr lang="cs-CZ" b="1" dirty="0" smtClean="0">
                <a:solidFill>
                  <a:srgbClr val="CC0099"/>
                </a:solidFill>
              </a:rPr>
              <a:t>zboží</a:t>
            </a:r>
            <a:r>
              <a:rPr lang="cs-CZ" dirty="0" smtClean="0"/>
              <a:t> a ponechá se to </a:t>
            </a:r>
            <a:r>
              <a:rPr lang="cs-CZ" b="1" dirty="0" smtClean="0">
                <a:solidFill>
                  <a:srgbClr val="CC0099"/>
                </a:solidFill>
              </a:rPr>
              <a:t>trhu</a:t>
            </a:r>
          </a:p>
          <a:p>
            <a:pPr algn="ctr">
              <a:buNone/>
            </a:pPr>
            <a:r>
              <a:rPr lang="cs-CZ" dirty="0" smtClean="0"/>
              <a:t>nebo</a:t>
            </a:r>
          </a:p>
          <a:p>
            <a:r>
              <a:rPr lang="cs-CZ" dirty="0" smtClean="0"/>
              <a:t>je to </a:t>
            </a:r>
            <a:r>
              <a:rPr lang="cs-CZ" b="1" dirty="0" smtClean="0">
                <a:solidFill>
                  <a:srgbClr val="CC0099"/>
                </a:solidFill>
              </a:rPr>
              <a:t>služba</a:t>
            </a:r>
            <a:r>
              <a:rPr lang="cs-CZ" dirty="0" smtClean="0"/>
              <a:t>, a ta bude regulována </a:t>
            </a:r>
            <a:r>
              <a:rPr lang="cs-CZ" b="1" dirty="0" smtClean="0">
                <a:solidFill>
                  <a:srgbClr val="CC0099"/>
                </a:solidFill>
              </a:rPr>
              <a:t>státem</a:t>
            </a:r>
            <a:endParaRPr lang="cs-CZ" b="1" dirty="0">
              <a:solidFill>
                <a:srgbClr val="CC0099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145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26286"/>
          </a:xfrm>
        </p:spPr>
        <p:txBody>
          <a:bodyPr/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714356"/>
            <a:ext cx="8568952" cy="5955004"/>
          </a:xfrm>
        </p:spPr>
        <p:txBody>
          <a:bodyPr/>
          <a:lstStyle/>
          <a:p>
            <a:pPr>
              <a:buNone/>
            </a:pPr>
            <a:r>
              <a:rPr lang="cs-CZ" sz="1800" b="1" u="sng" dirty="0" smtClean="0"/>
              <a:t>Komplexnější </a:t>
            </a:r>
            <a:r>
              <a:rPr lang="cs-CZ" sz="1800" b="1" u="sng" dirty="0" smtClean="0">
                <a:solidFill>
                  <a:srgbClr val="C00000"/>
                </a:solidFill>
              </a:rPr>
              <a:t>ANALÝZA/STUDIE ekonomických důsledků </a:t>
            </a:r>
            <a:r>
              <a:rPr lang="cs-CZ" sz="1800" b="1" u="sng" dirty="0" smtClean="0"/>
              <a:t>kůrovcové kalamity</a:t>
            </a:r>
          </a:p>
          <a:p>
            <a:pPr>
              <a:buNone/>
            </a:pPr>
            <a:r>
              <a:rPr lang="cs-CZ" sz="1800" dirty="0" smtClean="0">
                <a:ea typeface="+mn-ea"/>
                <a:cs typeface="+mn-cs"/>
              </a:rPr>
              <a:t>      </a:t>
            </a:r>
            <a:r>
              <a:rPr lang="cs-CZ" sz="1800" dirty="0" err="1" smtClean="0">
                <a:ea typeface="+mn-ea"/>
                <a:cs typeface="+mn-cs"/>
              </a:rPr>
              <a:t>Lesopolitický</a:t>
            </a:r>
            <a:r>
              <a:rPr lang="cs-CZ" sz="1800" dirty="0" smtClean="0">
                <a:ea typeface="+mn-ea"/>
                <a:cs typeface="+mn-cs"/>
              </a:rPr>
              <a:t> materiál pro </a:t>
            </a:r>
            <a:r>
              <a:rPr lang="cs-CZ" sz="1800" u="sng" dirty="0" smtClean="0">
                <a:ea typeface="+mn-ea"/>
                <a:cs typeface="+mn-cs"/>
              </a:rPr>
              <a:t>politická vyjednávání</a:t>
            </a:r>
          </a:p>
          <a:p>
            <a:pPr>
              <a:buNone/>
            </a:pPr>
            <a:endParaRPr lang="cs-CZ" sz="18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1800" b="1" u="sng" dirty="0" smtClean="0"/>
              <a:t>Potřeba </a:t>
            </a:r>
            <a:r>
              <a:rPr lang="cs-CZ" sz="1800" b="1" u="sng" dirty="0" smtClean="0">
                <a:solidFill>
                  <a:srgbClr val="C00000"/>
                </a:solidFill>
              </a:rPr>
              <a:t>EKONOMICKÉHO INFORMAČNÍHO SYSTÉMU (EIS LH)</a:t>
            </a:r>
            <a:endParaRPr lang="cs-CZ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1800" dirty="0" smtClean="0"/>
              <a:t>	Informace</a:t>
            </a:r>
            <a:r>
              <a:rPr lang="cs-CZ" sz="1800" dirty="0" smtClean="0">
                <a:solidFill>
                  <a:srgbClr val="C00000"/>
                </a:solidFill>
              </a:rPr>
              <a:t> </a:t>
            </a:r>
            <a:r>
              <a:rPr lang="cs-CZ" sz="1800" dirty="0" smtClean="0"/>
              <a:t>pro oceňování, dotace, poradenství, znaleckou činnost atd. (viz ÚZEI)</a:t>
            </a:r>
          </a:p>
          <a:p>
            <a:pPr marL="0" lvl="1" indent="0">
              <a:buNone/>
            </a:pPr>
            <a:endParaRPr lang="cs-CZ" sz="1200" u="sng" dirty="0" smtClean="0">
              <a:ea typeface="+mn-ea"/>
              <a:cs typeface="+mn-cs"/>
            </a:endParaRPr>
          </a:p>
          <a:p>
            <a:pPr marL="0" lvl="1" indent="0" algn="ctr">
              <a:buNone/>
            </a:pPr>
            <a:r>
              <a:rPr lang="cs-CZ" sz="1800" dirty="0" smtClean="0">
                <a:ea typeface="+mn-ea"/>
                <a:cs typeface="+mn-cs"/>
              </a:rPr>
              <a:t>***</a:t>
            </a:r>
          </a:p>
          <a:p>
            <a:pPr marL="0" lvl="1" indent="0">
              <a:buNone/>
            </a:pPr>
            <a:r>
              <a:rPr lang="cs-CZ" sz="1800" b="1" u="sng" dirty="0" smtClean="0"/>
              <a:t>Opatření proti škodám zvěří</a:t>
            </a:r>
            <a:endParaRPr lang="cs-CZ" sz="1800" b="1" u="sng" dirty="0" smtClean="0">
              <a:ea typeface="+mn-ea"/>
              <a:cs typeface="+mn-cs"/>
            </a:endParaRPr>
          </a:p>
          <a:p>
            <a:pPr>
              <a:buNone/>
            </a:pPr>
            <a:r>
              <a:rPr lang="cs-CZ" sz="1800" dirty="0" smtClean="0"/>
              <a:t>	Argumenty podložený </a:t>
            </a:r>
            <a:r>
              <a:rPr lang="cs-CZ" sz="1800" dirty="0" err="1" smtClean="0"/>
              <a:t>lesopolitický</a:t>
            </a:r>
            <a:r>
              <a:rPr lang="cs-CZ" sz="1800" dirty="0" smtClean="0"/>
              <a:t> materiál o výši škod zvěří </a:t>
            </a:r>
          </a:p>
          <a:p>
            <a:pPr marL="0" lvl="1" indent="0">
              <a:buNone/>
            </a:pPr>
            <a:endParaRPr lang="cs-CZ" sz="1800" b="1" u="sng" dirty="0" smtClean="0">
              <a:ea typeface="+mn-ea"/>
              <a:cs typeface="+mn-cs"/>
            </a:endParaRPr>
          </a:p>
          <a:p>
            <a:pPr marL="0" lvl="1" indent="0">
              <a:buNone/>
            </a:pPr>
            <a:r>
              <a:rPr lang="cs-CZ" sz="1800" b="1" u="sng" dirty="0" smtClean="0">
                <a:ea typeface="+mn-ea"/>
                <a:cs typeface="+mn-cs"/>
              </a:rPr>
              <a:t>Opatření na omezení vývozu surového dříví (přírodního zdroje)</a:t>
            </a:r>
          </a:p>
          <a:p>
            <a:pPr>
              <a:buNone/>
            </a:pPr>
            <a:r>
              <a:rPr lang="cs-CZ" sz="1800" dirty="0" smtClean="0"/>
              <a:t>	T. </a:t>
            </a:r>
            <a:r>
              <a:rPr lang="cs-CZ" sz="1800" dirty="0" err="1" smtClean="0"/>
              <a:t>Pařík</a:t>
            </a:r>
            <a:r>
              <a:rPr lang="cs-CZ" sz="1800" dirty="0" smtClean="0"/>
              <a:t> (předseda představenstva společnosti </a:t>
            </a:r>
            <a:r>
              <a:rPr lang="cs-CZ" sz="1800" dirty="0" err="1" smtClean="0"/>
              <a:t>Wood</a:t>
            </a:r>
            <a:r>
              <a:rPr lang="cs-CZ" sz="1800" dirty="0" smtClean="0"/>
              <a:t> </a:t>
            </a:r>
            <a:r>
              <a:rPr lang="cs-CZ" sz="1800" dirty="0" smtClean="0">
                <a:sym typeface="Symbol"/>
              </a:rPr>
              <a:t> </a:t>
            </a:r>
            <a:r>
              <a:rPr lang="cs-CZ" sz="1800" dirty="0" err="1" smtClean="0">
                <a:sym typeface="Symbol"/>
              </a:rPr>
              <a:t>Paper</a:t>
            </a:r>
            <a:r>
              <a:rPr lang="cs-CZ" sz="1800" dirty="0" smtClean="0">
                <a:sym typeface="Symbol"/>
              </a:rPr>
              <a:t>: „</a:t>
            </a:r>
            <a:r>
              <a:rPr lang="cs-CZ" sz="1800" i="1" dirty="0" smtClean="0">
                <a:solidFill>
                  <a:srgbClr val="C00000"/>
                </a:solidFill>
                <a:sym typeface="Symbol"/>
              </a:rPr>
              <a:t>Česko se dlouhodobě nestaralo o domácí zpracování a dnes jsme největším vývozcem surového dříví  na světě v poměru k těženému objemu. Na export jde kolem 30 %</a:t>
            </a:r>
            <a:r>
              <a:rPr lang="cs-CZ" sz="1800" dirty="0" smtClean="0">
                <a:sym typeface="Symbol"/>
              </a:rPr>
              <a:t>“ (MFD 15.1.2019) </a:t>
            </a:r>
            <a:r>
              <a:rPr lang="cs-CZ" sz="1800" dirty="0" smtClean="0"/>
              <a:t>	</a:t>
            </a:r>
          </a:p>
          <a:p>
            <a:pPr>
              <a:buNone/>
            </a:pPr>
            <a:r>
              <a:rPr lang="cs-CZ" sz="1800" dirty="0" smtClean="0"/>
              <a:t>	-   </a:t>
            </a:r>
            <a:r>
              <a:rPr lang="cs-CZ" sz="1600" u="sng" dirty="0" smtClean="0"/>
              <a:t>nevytváříme z domácí obnovitelné suroviny přidanou hodnotu</a:t>
            </a:r>
            <a:r>
              <a:rPr lang="cs-CZ" sz="1600" dirty="0" smtClean="0"/>
              <a:t>, lze se pak pokládat za  	vyspělý stát?</a:t>
            </a:r>
          </a:p>
          <a:p>
            <a:pPr>
              <a:buNone/>
            </a:pPr>
            <a:r>
              <a:rPr lang="cs-CZ" sz="1600" dirty="0" smtClean="0"/>
              <a:t>	-   budeme tuto skutečnost jen stále konstatovat nebo budeme také </a:t>
            </a:r>
            <a:r>
              <a:rPr lang="cs-CZ" sz="1600" b="1" dirty="0" smtClean="0">
                <a:solidFill>
                  <a:srgbClr val="C00000"/>
                </a:solidFill>
              </a:rPr>
              <a:t>požadovat 	změny</a:t>
            </a:r>
            <a:r>
              <a:rPr lang="cs-CZ" sz="1600" dirty="0" smtClean="0"/>
              <a:t>? </a:t>
            </a:r>
            <a:endParaRPr lang="cs-CZ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b="1" dirty="0" smtClean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146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26352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POLITIKA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br>
              <a:rPr lang="cs-CZ" sz="4000" b="1" dirty="0" smtClean="0">
                <a:solidFill>
                  <a:srgbClr val="C00000"/>
                </a:solidFill>
              </a:rPr>
            </a:br>
            <a:r>
              <a:rPr lang="cs-CZ" sz="2400" i="1" dirty="0" smtClean="0">
                <a:solidFill>
                  <a:schemeClr val="tx1"/>
                </a:solidFill>
              </a:rPr>
              <a:t>(Kůrovcová kalamita jako </a:t>
            </a:r>
            <a:r>
              <a:rPr lang="cs-CZ" sz="2400" i="1" dirty="0" err="1" smtClean="0">
                <a:solidFill>
                  <a:schemeClr val="tx1"/>
                </a:solidFill>
              </a:rPr>
              <a:t>lesopolitické</a:t>
            </a:r>
            <a:r>
              <a:rPr lang="cs-CZ" sz="2400" i="1" dirty="0" smtClean="0">
                <a:solidFill>
                  <a:schemeClr val="tx1"/>
                </a:solidFill>
              </a:rPr>
              <a:t> téma)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28736"/>
            <a:ext cx="8568952" cy="5240624"/>
          </a:xfrm>
        </p:spPr>
        <p:txBody>
          <a:bodyPr/>
          <a:lstStyle/>
          <a:p>
            <a:r>
              <a:rPr lang="cs-CZ" sz="2000" dirty="0" smtClean="0"/>
              <a:t>Nehledat </a:t>
            </a:r>
            <a:r>
              <a:rPr lang="cs-CZ" sz="2000" u="sng" dirty="0" smtClean="0"/>
              <a:t>viníky</a:t>
            </a:r>
            <a:r>
              <a:rPr lang="cs-CZ" sz="2000" dirty="0" smtClean="0"/>
              <a:t>, ale </a:t>
            </a:r>
            <a:r>
              <a:rPr lang="cs-CZ" sz="2000" u="sng" dirty="0" smtClean="0"/>
              <a:t>řešení</a:t>
            </a:r>
            <a:r>
              <a:rPr lang="cs-CZ" sz="2000" b="1" u="sng" dirty="0" smtClean="0"/>
              <a:t>….</a:t>
            </a:r>
          </a:p>
          <a:p>
            <a:r>
              <a:rPr lang="cs-CZ" sz="2000" dirty="0" smtClean="0"/>
              <a:t>Nutnost jednoznačného, přesného a objektivního </a:t>
            </a:r>
            <a:r>
              <a:rPr lang="cs-CZ" sz="2000" b="1" u="sng" dirty="0" smtClean="0"/>
              <a:t>pojmenování příčin </a:t>
            </a:r>
            <a:r>
              <a:rPr lang="cs-CZ" sz="2000" u="sng" dirty="0" smtClean="0"/>
              <a:t>vzniku </a:t>
            </a:r>
            <a:r>
              <a:rPr lang="cs-CZ" sz="2000" dirty="0" smtClean="0"/>
              <a:t>kalamity ….. a současného stavu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sz="2000" b="1" dirty="0" smtClean="0">
                <a:solidFill>
                  <a:srgbClr val="C00000"/>
                </a:solidFill>
              </a:rPr>
              <a:t>Viníky jsou i </a:t>
            </a:r>
            <a:r>
              <a:rPr lang="cs-CZ" sz="2000" b="1" u="sng" dirty="0" smtClean="0">
                <a:solidFill>
                  <a:srgbClr val="C00000"/>
                </a:solidFill>
              </a:rPr>
              <a:t>politici</a:t>
            </a:r>
          </a:p>
          <a:p>
            <a:r>
              <a:rPr lang="cs-CZ" sz="2000" b="1" u="sng" dirty="0" smtClean="0">
                <a:solidFill>
                  <a:srgbClr val="C00000"/>
                </a:solidFill>
              </a:rPr>
              <a:t>Vítězství politiky nad ODBORNOSTÍ</a:t>
            </a:r>
          </a:p>
          <a:p>
            <a:endParaRPr lang="cs-CZ" sz="2000" dirty="0" smtClean="0"/>
          </a:p>
          <a:p>
            <a:r>
              <a:rPr lang="cs-CZ" sz="2000" dirty="0" smtClean="0"/>
              <a:t>Při kůrovcové kalamitě </a:t>
            </a:r>
            <a:r>
              <a:rPr lang="cs-CZ" sz="2000" b="1" u="sng" dirty="0" smtClean="0"/>
              <a:t>vítězí dílčí zájmy</a:t>
            </a:r>
          </a:p>
          <a:p>
            <a:pPr>
              <a:buNone/>
            </a:pPr>
            <a:r>
              <a:rPr lang="cs-CZ" sz="2000" b="1" dirty="0" smtClean="0"/>
              <a:t>	</a:t>
            </a:r>
          </a:p>
          <a:p>
            <a:pPr>
              <a:buNone/>
            </a:pPr>
            <a:r>
              <a:rPr lang="cs-CZ" sz="2000" b="1" dirty="0" smtClean="0"/>
              <a:t>		Vlastník lesa = hlavní poražený</a:t>
            </a: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2000" dirty="0" smtClean="0"/>
              <a:t>		všichni ostatní =  vítězové</a:t>
            </a:r>
          </a:p>
          <a:p>
            <a:pPr>
              <a:buNone/>
            </a:pPr>
            <a:r>
              <a:rPr lang="cs-CZ" sz="2000" dirty="0" smtClean="0"/>
              <a:t>	 	</a:t>
            </a:r>
            <a:r>
              <a:rPr lang="cs-CZ" sz="2000" b="1" dirty="0" smtClean="0">
                <a:solidFill>
                  <a:srgbClr val="C00000"/>
                </a:solidFill>
              </a:rPr>
              <a:t>ALE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pak budou </a:t>
            </a:r>
            <a:r>
              <a:rPr lang="cs-CZ" sz="2000" b="1" u="sng" dirty="0" smtClean="0">
                <a:solidFill>
                  <a:srgbClr val="C00000"/>
                </a:solidFill>
              </a:rPr>
              <a:t>všichni poražení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Absence</a:t>
            </a:r>
            <a:r>
              <a:rPr lang="cs-CZ" sz="2000" dirty="0" smtClean="0"/>
              <a:t> </a:t>
            </a:r>
            <a:r>
              <a:rPr lang="cs-CZ" sz="2000" b="1" u="sng" dirty="0" smtClean="0"/>
              <a:t>lesnické politiky</a:t>
            </a:r>
            <a:r>
              <a:rPr lang="cs-CZ" sz="2000" b="1" dirty="0" smtClean="0"/>
              <a:t> jako vědního oboru </a:t>
            </a:r>
            <a:r>
              <a:rPr lang="cs-CZ" sz="2000" dirty="0" smtClean="0"/>
              <a:t>a její </a:t>
            </a:r>
            <a:r>
              <a:rPr lang="cs-CZ" sz="2000" dirty="0" err="1" smtClean="0"/>
              <a:t>marginalizace</a:t>
            </a:r>
            <a:endParaRPr lang="cs-CZ" sz="20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000" dirty="0" smtClean="0"/>
              <a:t>	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r>
              <a:rPr lang="cs-CZ" sz="1800" dirty="0" smtClean="0"/>
              <a:t>	</a:t>
            </a:r>
          </a:p>
          <a:p>
            <a:pPr>
              <a:buNone/>
            </a:pPr>
            <a:r>
              <a:rPr lang="cs-CZ" sz="1800" dirty="0" smtClean="0"/>
              <a:t>	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147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Zásady lesnické politiky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2800" i="1" dirty="0" smtClean="0">
                <a:solidFill>
                  <a:schemeClr val="tx1"/>
                </a:solidFill>
              </a:rPr>
              <a:t>(</a:t>
            </a:r>
            <a:r>
              <a:rPr lang="cs-CZ" sz="2800" i="1" dirty="0" err="1">
                <a:solidFill>
                  <a:schemeClr val="tx1"/>
                </a:solidFill>
              </a:rPr>
              <a:t>Glück</a:t>
            </a:r>
            <a:r>
              <a:rPr lang="cs-CZ" sz="2800" i="1" dirty="0">
                <a:solidFill>
                  <a:schemeClr val="tx1"/>
                </a:solidFill>
              </a:rPr>
              <a:t> 2001)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587680" cy="5212432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b="1" dirty="0"/>
              <a:t>Zásada prvotnosti produkce </a:t>
            </a:r>
            <a:r>
              <a:rPr lang="cs-CZ" sz="2400" b="1" dirty="0" smtClean="0"/>
              <a:t>dřev</a:t>
            </a:r>
            <a:r>
              <a:rPr lang="cs-CZ" sz="2400" dirty="0" smtClean="0"/>
              <a:t>a</a:t>
            </a:r>
          </a:p>
          <a:p>
            <a:pPr>
              <a:lnSpc>
                <a:spcPct val="90000"/>
              </a:lnSpc>
              <a:buNone/>
            </a:pPr>
            <a:endParaRPr lang="cs-CZ" sz="24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b="1" dirty="0" smtClean="0"/>
              <a:t>Zásada </a:t>
            </a:r>
            <a:r>
              <a:rPr lang="cs-CZ" sz="2400" b="1" dirty="0"/>
              <a:t>multifunkčního (integrovaného) lesního hospodářství</a:t>
            </a:r>
            <a:r>
              <a:rPr lang="cs-CZ" sz="2400" dirty="0"/>
              <a:t> </a:t>
            </a:r>
            <a:endParaRPr lang="cs-CZ" sz="2400" dirty="0" smtClean="0"/>
          </a:p>
          <a:p>
            <a:pPr>
              <a:lnSpc>
                <a:spcPct val="90000"/>
              </a:lnSpc>
              <a:buNone/>
            </a:pPr>
            <a:r>
              <a:rPr lang="cs-CZ" sz="2400" i="1" dirty="0" smtClean="0"/>
              <a:t>		</a:t>
            </a:r>
            <a:endParaRPr lang="cs-CZ" sz="2400" i="1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b="1" dirty="0"/>
              <a:t>Zásada trvalosti  </a:t>
            </a:r>
            <a:r>
              <a:rPr lang="cs-CZ" sz="2400" i="1" dirty="0" smtClean="0"/>
              <a:t>(</a:t>
            </a:r>
            <a:r>
              <a:rPr lang="cs-CZ" sz="2400" i="1" dirty="0"/>
              <a:t>závazky vůči budoucím generacím</a:t>
            </a:r>
            <a:r>
              <a:rPr lang="cs-CZ" sz="2400" i="1" dirty="0" smtClean="0"/>
              <a:t>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sz="2400" b="1" i="1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b="1" dirty="0" smtClean="0"/>
              <a:t>Zásada </a:t>
            </a:r>
            <a:r>
              <a:rPr lang="cs-CZ" sz="2400" b="1" dirty="0"/>
              <a:t>dlouhodobost</a:t>
            </a:r>
            <a:r>
              <a:rPr lang="cs-CZ" sz="2400" dirty="0"/>
              <a:t>i </a:t>
            </a:r>
          </a:p>
          <a:p>
            <a:pPr>
              <a:lnSpc>
                <a:spcPct val="90000"/>
              </a:lnSpc>
              <a:buNone/>
            </a:pPr>
            <a:r>
              <a:rPr lang="cs-CZ" sz="2400" i="1" dirty="0"/>
              <a:t>	</a:t>
            </a:r>
            <a:r>
              <a:rPr lang="cs-CZ" sz="2400" i="1" dirty="0" smtClean="0"/>
              <a:t>	(</a:t>
            </a:r>
            <a:r>
              <a:rPr lang="cs-CZ" sz="2400" i="1" dirty="0"/>
              <a:t>obmýtí, dlouhodobé plánování, </a:t>
            </a:r>
            <a:r>
              <a:rPr lang="cs-CZ" sz="2400" i="1" dirty="0" smtClean="0"/>
              <a:t>konzervatismus)</a:t>
            </a:r>
          </a:p>
          <a:p>
            <a:pPr>
              <a:lnSpc>
                <a:spcPct val="90000"/>
              </a:lnSpc>
              <a:buNone/>
            </a:pPr>
            <a:endParaRPr lang="cs-CZ" sz="2400" i="1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b="1" u="sng" dirty="0">
                <a:solidFill>
                  <a:srgbClr val="FF0000"/>
                </a:solidFill>
              </a:rPr>
              <a:t>Zásada odbornosti</a:t>
            </a:r>
          </a:p>
          <a:p>
            <a:pPr>
              <a:lnSpc>
                <a:spcPct val="90000"/>
              </a:lnSpc>
              <a:buNone/>
            </a:pPr>
            <a:r>
              <a:rPr lang="cs-CZ" sz="2400" i="1" dirty="0"/>
              <a:t>	</a:t>
            </a:r>
            <a:r>
              <a:rPr lang="cs-CZ" sz="2400" i="1" dirty="0" smtClean="0"/>
              <a:t>	(nejnovější vědecké poznatky o lese)</a:t>
            </a:r>
          </a:p>
          <a:p>
            <a:pPr>
              <a:lnSpc>
                <a:spcPct val="90000"/>
              </a:lnSpc>
              <a:buNone/>
            </a:pPr>
            <a:r>
              <a:rPr lang="cs-CZ" sz="2400" i="1" dirty="0" smtClean="0"/>
              <a:t>    </a:t>
            </a:r>
            <a:endParaRPr lang="cs-CZ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/>
          <a:lstStyle/>
          <a:p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760640"/>
          </a:xfrm>
        </p:spPr>
        <p:txBody>
          <a:bodyPr/>
          <a:lstStyle/>
          <a:p>
            <a:pPr>
              <a:buNone/>
            </a:pPr>
            <a:r>
              <a:rPr lang="cs-CZ" sz="2000" dirty="0" smtClean="0">
                <a:solidFill>
                  <a:srgbClr val="C00000"/>
                </a:solidFill>
              </a:rPr>
              <a:t>Chybějící či nedostatečná </a:t>
            </a:r>
            <a:r>
              <a:rPr lang="cs-CZ" sz="2000" b="1" u="sng" dirty="0" smtClean="0">
                <a:solidFill>
                  <a:srgbClr val="C00000"/>
                </a:solidFill>
              </a:rPr>
              <a:t>ekonomická argumentační základna</a:t>
            </a:r>
            <a:r>
              <a:rPr lang="cs-CZ" sz="2000" u="sng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pro politická vyjednávání 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Nezahájená realizace řady opatření ze závěrů a doporučení </a:t>
            </a:r>
            <a:r>
              <a:rPr lang="cs-CZ" sz="2000" b="1" dirty="0" smtClean="0"/>
              <a:t>NLP II  k ekonomickému pilíři – </a:t>
            </a:r>
            <a:r>
              <a:rPr lang="cs-CZ" sz="2000" u="sng" dirty="0" smtClean="0"/>
              <a:t>ekonomická životaschopnost</a:t>
            </a:r>
            <a:r>
              <a:rPr lang="cs-CZ" sz="2000" dirty="0" smtClean="0"/>
              <a:t>, konkurenceschopnost lesních majetků, sdružování aj. (bez obhospodařování lesa a ekonomické životaschopnosti se nezajistí TUH v lese - viz vídeňská rezoluce MCPFE 2003)</a:t>
            </a:r>
          </a:p>
          <a:p>
            <a:pPr>
              <a:buNone/>
            </a:pPr>
            <a:r>
              <a:rPr lang="cs-CZ" sz="2000" dirty="0" smtClean="0"/>
              <a:t>	Při destrukci produkční funkce lesa nebudou zajišťovány 3 pilíře TUHL – ekonomický, ekologický a sociální?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Nyní vzniká nová „</a:t>
            </a:r>
            <a:r>
              <a:rPr lang="cs-CZ" sz="2000" b="1" dirty="0" smtClean="0"/>
              <a:t>Koncepce státní lesnické politiky</a:t>
            </a:r>
            <a:r>
              <a:rPr lang="cs-CZ" sz="2000" dirty="0" smtClean="0"/>
              <a:t>“  …..</a:t>
            </a:r>
          </a:p>
          <a:p>
            <a:pPr>
              <a:buNone/>
            </a:pPr>
            <a:r>
              <a:rPr lang="cs-CZ" sz="2000" dirty="0" smtClean="0"/>
              <a:t>      …..</a:t>
            </a:r>
            <a:r>
              <a:rPr lang="cs-CZ" sz="2000" dirty="0" smtClean="0">
                <a:solidFill>
                  <a:srgbClr val="C00000"/>
                </a:solidFill>
              </a:rPr>
              <a:t>ALE samotná existence „Koncepce“ negarantuje úspěšné řešení vyjmenovaných problémů lesního hospodářství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	</a:t>
            </a:r>
          </a:p>
          <a:p>
            <a:pPr>
              <a:buNone/>
            </a:pPr>
            <a:r>
              <a:rPr lang="cs-CZ" sz="1800" dirty="0" smtClean="0"/>
              <a:t>	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149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sz="3200" b="1" smtClean="0"/>
              <a:t>SYSTEMATIKA OCEŇOVÁNÍ LESA - 2</a:t>
            </a:r>
          </a:p>
        </p:txBody>
      </p:sp>
      <p:graphicFrame>
        <p:nvGraphicFramePr>
          <p:cNvPr id="49179" name="Group 27"/>
          <p:cNvGraphicFramePr>
            <a:graphicFrameLocks noGrp="1"/>
          </p:cNvGraphicFramePr>
          <p:nvPr>
            <p:ph idx="1"/>
          </p:nvPr>
        </p:nvGraphicFramePr>
        <p:xfrm>
          <a:off x="323850" y="1125538"/>
          <a:ext cx="8229600" cy="5516880"/>
        </p:xfrm>
        <a:graphic>
          <a:graphicData uri="http://schemas.openxmlformats.org/drawingml/2006/table">
            <a:tbl>
              <a:tblPr/>
              <a:tblGrid>
                <a:gridCol w="3676650"/>
                <a:gridCol w="4552950"/>
              </a:tblGrid>
              <a:tr h="4525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ÚČELY OCEŇOVÁNÍ - 1</a:t>
                      </a: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Majetkové převody (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změna vlastnictví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obchodní styk (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prodej, koupě, směna)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nepeněžitý vklad do obchodní společnosti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vypořádání podílového spoluvlastnictví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investování volných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prostředků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Zjištění základu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daně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(daň dědická, darovací, z převodu nemovitostí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Dělení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podílového a bezpodílového spoluvlastnictví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Reálné dělení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Scelování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(komasace)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Škody a újmy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vyvlastnění,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odškodnění a náhrady škod)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DĚKUJI ZA POZORNOST!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150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cs-CZ" sz="3200" b="1" dirty="0" smtClean="0"/>
              <a:t>SYSTEMATIKA OCEŇOVÁNÍ LESA – 2a</a:t>
            </a:r>
          </a:p>
        </p:txBody>
      </p:sp>
      <p:graphicFrame>
        <p:nvGraphicFramePr>
          <p:cNvPr id="57371" name="Group 27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8229600" cy="5455920"/>
        </p:xfrm>
        <a:graphic>
          <a:graphicData uri="http://schemas.openxmlformats.org/drawingml/2006/table">
            <a:tbl>
              <a:tblPr/>
              <a:tblGrid>
                <a:gridCol w="3676650"/>
                <a:gridCol w="4552950"/>
              </a:tblGrid>
              <a:tr h="4525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ÚČELY OCEŇOVÁNÍ - 2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Práva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věcná břemena-služebnosti, právo stavby)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Majetkové výpočty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(podnikatelské záměry, </a:t>
                      </a:r>
                      <a:r>
                        <a:rPr kumimoji="0" lang="cs-CZ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výnosovost majetku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zjištění změny </a:t>
                      </a:r>
                      <a:r>
                        <a:rPr kumimoji="0" lang="cs-CZ" sz="20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hodnoty lesních aktiv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jejich zařazení do finančního účetnictví, stanovení </a:t>
                      </a:r>
                      <a:r>
                        <a:rPr kumimoji="0" lang="cs-CZ" sz="20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výše nájemného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vývojové trendy)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Soudní a notářské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poplatky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Zástava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(ručení za hypotéky a  úvěry)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Pojištění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majetku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Vyvolávací cena pro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dražby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Národní účty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Environmentální účetnictví – zásoba přírodního kapitálu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Zpracování cenových map</a:t>
                      </a: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sz="3200" b="1" smtClean="0"/>
              <a:t>SYSTEMATIKA OCEŇOVÁNÍ LESA – 4</a:t>
            </a:r>
          </a:p>
        </p:txBody>
      </p:sp>
      <p:graphicFrame>
        <p:nvGraphicFramePr>
          <p:cNvPr id="749571" name="Group 3"/>
          <p:cNvGraphicFramePr>
            <a:graphicFrameLocks noGrp="1"/>
          </p:cNvGraphicFramePr>
          <p:nvPr>
            <p:ph idx="1"/>
          </p:nvPr>
        </p:nvGraphicFramePr>
        <p:xfrm>
          <a:off x="323528" y="1268413"/>
          <a:ext cx="8496622" cy="5111750"/>
        </p:xfrm>
        <a:graphic>
          <a:graphicData uri="http://schemas.openxmlformats.org/drawingml/2006/table">
            <a:tbl>
              <a:tblPr/>
              <a:tblGrid>
                <a:gridCol w="3795629"/>
                <a:gridCol w="4700993"/>
              </a:tblGrid>
              <a:tr h="5111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OCEŇOVACÍ METODY-1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Vývoj:      éra vzorců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éra tabulek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éra VT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Porovnávací postupy</a:t>
                      </a:r>
                    </a:p>
                    <a:p>
                      <a:pPr marL="625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Pozemek </a:t>
                      </a:r>
                    </a:p>
                    <a:p>
                      <a:pPr marL="625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Nemovitost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Nedostatek srovnatelných případů (četnost výskytu, časová a prostorová blízkost, statistika…)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Budování </a:t>
                      </a:r>
                      <a:r>
                        <a:rPr kumimoji="0" lang="cs-CZ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databází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Výpočetní postupy</a:t>
                      </a:r>
                    </a:p>
                    <a:p>
                      <a:pPr marL="342900" marR="0" lvl="0" indent="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Porost</a:t>
                      </a:r>
                    </a:p>
                    <a:p>
                      <a:pPr marL="342900" marR="0" lvl="0" indent="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Škody a újmy</a:t>
                      </a:r>
                    </a:p>
                    <a:p>
                      <a:pPr marL="342900" marR="0" lvl="0" indent="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Podnik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/>
          <a:lstStyle/>
          <a:p>
            <a:pPr eaLnBrk="1" hangingPunct="1"/>
            <a:r>
              <a:rPr lang="cs-CZ" sz="3200" b="1" dirty="0" smtClean="0"/>
              <a:t>SYSTEMATIKA OCEŇOVÁNÍ LESA – 4a</a:t>
            </a:r>
          </a:p>
        </p:txBody>
      </p:sp>
      <p:graphicFrame>
        <p:nvGraphicFramePr>
          <p:cNvPr id="750595" name="Group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616624"/>
        </p:xfrm>
        <a:graphic>
          <a:graphicData uri="http://schemas.openxmlformats.org/drawingml/2006/table">
            <a:tbl>
              <a:tblPr/>
              <a:tblGrid>
                <a:gridCol w="3676650"/>
                <a:gridCol w="4552950"/>
              </a:tblGrid>
              <a:tr h="56166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OCEŇOVACÍ METODY-2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Kombinované postupy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Nákladový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Výnosový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Porovnávací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Tržní ocenění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Trend: 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metody investičních výpočtů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 modifikace zavedeného vzorcového instrumentária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ČSH (čistá současná hodnota)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NPV (Net </a:t>
                      </a:r>
                      <a:r>
                        <a:rPr kumimoji="0" lang="cs-CZ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</a:t>
                      </a: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Value)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Varianta: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obmýtí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klouzavým časovým oknem na stanovené kalkulační období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sz="3200" b="1" smtClean="0"/>
              <a:t>SYSTEMATIKA OCEŇOVÁNÍ LESA – 3</a:t>
            </a:r>
          </a:p>
        </p:txBody>
      </p:sp>
      <p:graphicFrame>
        <p:nvGraphicFramePr>
          <p:cNvPr id="746499" name="Group 3"/>
          <p:cNvGraphicFramePr>
            <a:graphicFrameLocks noGrp="1"/>
          </p:cNvGraphicFramePr>
          <p:nvPr>
            <p:ph idx="1"/>
          </p:nvPr>
        </p:nvGraphicFramePr>
        <p:xfrm>
          <a:off x="285720" y="1071547"/>
          <a:ext cx="8507288" cy="5455920"/>
        </p:xfrm>
        <a:graphic>
          <a:graphicData uri="http://schemas.openxmlformats.org/drawingml/2006/table">
            <a:tbl>
              <a:tblPr/>
              <a:tblGrid>
                <a:gridCol w="3178696"/>
                <a:gridCol w="5328592"/>
              </a:tblGrid>
              <a:tr h="4191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DRUHY HODNOT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cs-CZ" sz="2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otázka</a:t>
                      </a:r>
                      <a:r>
                        <a:rPr kumimoji="0" lang="cs-CZ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hodnota pro  koho a za jakých okolností?)</a:t>
                      </a:r>
                      <a:endParaRPr kumimoji="0" lang="cs-CZ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Teorie oceňování: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Nákladová hodnota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Výnosová hodnota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Porovnávací hodnota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Budoucí očekávaná hodnota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Hodnota substance (věcná hodnota)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Hodnota mýtní výtěže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(likvidační hodnota)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Čistá současná hodnota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Dílčí hodnota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Celková hodnota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Legislativa: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Zjištěná cena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Obvyklá cena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Tržní hodnota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/>
          <a:lstStyle/>
          <a:p>
            <a:r>
              <a:rPr lang="cs-CZ" sz="3200" b="1" dirty="0" smtClean="0"/>
              <a:t>OBSAH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48680"/>
            <a:ext cx="8496944" cy="6192688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cs-CZ" sz="1400" b="1" dirty="0" smtClean="0"/>
              <a:t>Úvod</a:t>
            </a:r>
          </a:p>
          <a:p>
            <a:pPr marL="457200" indent="-457200">
              <a:buNone/>
            </a:pPr>
            <a:endParaRPr lang="cs-CZ" sz="1400" b="1" dirty="0" smtClean="0"/>
          </a:p>
          <a:p>
            <a:pPr marL="457200" indent="-457200">
              <a:buNone/>
            </a:pPr>
            <a:r>
              <a:rPr lang="cs-CZ" sz="1400" b="1" dirty="0" smtClean="0"/>
              <a:t>2)  Oceňování  lesa v době kůrovcové kalamity</a:t>
            </a:r>
          </a:p>
          <a:p>
            <a:pPr marL="674687" indent="-228600">
              <a:buNone/>
            </a:pPr>
            <a:r>
              <a:rPr lang="cs-CZ" sz="1400" dirty="0" smtClean="0"/>
              <a:t> Systematika oceňování,  druhy cen a hodnot (cena obvyklá – analýza KC u LČR – tržní hodnota  cena zjištěná), vstupní údaje při oceňování lesa, historické oceňovací školy</a:t>
            </a:r>
          </a:p>
          <a:p>
            <a:pPr marL="457200" indent="-11113">
              <a:buNone/>
            </a:pPr>
            <a:endParaRPr lang="cs-CZ" sz="1400" dirty="0" smtClean="0"/>
          </a:p>
          <a:p>
            <a:pPr marL="457200" indent="-457200">
              <a:buNone/>
            </a:pPr>
            <a:r>
              <a:rPr lang="cs-CZ" sz="1400" b="1" dirty="0" smtClean="0"/>
              <a:t>3) Změny hodnot a aktuality z oceňování lesa (legislativa)</a:t>
            </a:r>
          </a:p>
          <a:p>
            <a:pPr marL="457200" indent="-457200">
              <a:buNone/>
            </a:pPr>
            <a:r>
              <a:rPr lang="cs-CZ" sz="1400" dirty="0" smtClean="0"/>
              <a:t> 	Hodnota lesního pozemku a lesního porostu</a:t>
            </a:r>
          </a:p>
          <a:p>
            <a:pPr marL="2782888" indent="-2336800">
              <a:buNone/>
            </a:pPr>
            <a:r>
              <a:rPr lang="cs-CZ" sz="1400" dirty="0" smtClean="0"/>
              <a:t> Výnosová hodnota lesa + resortní statistické šetření</a:t>
            </a:r>
          </a:p>
          <a:p>
            <a:pPr marL="2782888" indent="-2336800">
              <a:buNone/>
            </a:pPr>
            <a:r>
              <a:rPr lang="cs-CZ" sz="1400" dirty="0" smtClean="0"/>
              <a:t> Výpočet výše škod a újem způsobených na lese</a:t>
            </a:r>
          </a:p>
          <a:p>
            <a:pPr marL="2782888" indent="-2336800">
              <a:buNone/>
            </a:pPr>
            <a:r>
              <a:rPr lang="cs-CZ" sz="1400" dirty="0" smtClean="0"/>
              <a:t> Návrh na ocenění lesních porostů pro finanční účetnictví</a:t>
            </a:r>
          </a:p>
          <a:p>
            <a:pPr marL="2782888" indent="-2336800">
              <a:buNone/>
            </a:pPr>
            <a:r>
              <a:rPr lang="cs-CZ" sz="1400" dirty="0" smtClean="0"/>
              <a:t> </a:t>
            </a:r>
          </a:p>
          <a:p>
            <a:pPr marL="2782888" indent="-2336800" algn="ctr">
              <a:buNone/>
            </a:pPr>
            <a:r>
              <a:rPr lang="cs-CZ" sz="1400" dirty="0" smtClean="0"/>
              <a:t>***</a:t>
            </a:r>
          </a:p>
          <a:p>
            <a:pPr marL="2782888" indent="-2336800" algn="ctr">
              <a:buNone/>
            </a:pPr>
            <a:endParaRPr lang="cs-CZ" sz="1400" dirty="0" smtClean="0"/>
          </a:p>
          <a:p>
            <a:pPr marL="457200" indent="-457200">
              <a:buNone/>
            </a:pPr>
            <a:r>
              <a:rPr lang="cs-CZ" sz="1400" b="1" dirty="0" smtClean="0"/>
              <a:t>4) Potřebujeme znát výstupy z oceňování lesa?</a:t>
            </a:r>
          </a:p>
          <a:p>
            <a:pPr marL="457200" indent="-11113">
              <a:buNone/>
            </a:pPr>
            <a:r>
              <a:rPr lang="cs-CZ" sz="1400" dirty="0" smtClean="0"/>
              <a:t>	Analýza dopadů kůrovcové kalamity na LH a DP (</a:t>
            </a:r>
            <a:r>
              <a:rPr lang="cs-CZ" sz="1400" dirty="0" err="1" smtClean="0"/>
              <a:t>Foresta</a:t>
            </a:r>
            <a:r>
              <a:rPr lang="cs-CZ" sz="1400" dirty="0" smtClean="0"/>
              <a:t> SG, a.s.)</a:t>
            </a:r>
          </a:p>
          <a:p>
            <a:pPr marL="457200" indent="-11113">
              <a:buNone/>
            </a:pPr>
            <a:r>
              <a:rPr lang="cs-CZ" sz="1400" dirty="0" smtClean="0"/>
              <a:t>Studie o ekonomických dopadech vichřice Lothar – ekonom. důsledky a politické závěry (BUWAL)</a:t>
            </a:r>
          </a:p>
          <a:p>
            <a:pPr marL="457200" indent="-11113">
              <a:buNone/>
            </a:pPr>
            <a:endParaRPr lang="cs-CZ" sz="1400" b="1" dirty="0" smtClean="0"/>
          </a:p>
          <a:p>
            <a:pPr marL="457200" indent="-457200">
              <a:buNone/>
            </a:pPr>
            <a:r>
              <a:rPr lang="cs-CZ" sz="1400" b="1" dirty="0" smtClean="0"/>
              <a:t>5) Pohled na les jako na přírodní zdroj a na jeho správu</a:t>
            </a:r>
          </a:p>
          <a:p>
            <a:pPr marL="457200" indent="-457200">
              <a:buNone/>
            </a:pPr>
            <a:endParaRPr lang="cs-CZ" sz="1400" b="1" dirty="0" smtClean="0"/>
          </a:p>
          <a:p>
            <a:pPr marL="457200" indent="-457200">
              <a:buNone/>
            </a:pPr>
            <a:r>
              <a:rPr lang="cs-CZ" sz="1400" b="1" dirty="0" smtClean="0"/>
              <a:t>6) Závěr a některá doporučení</a:t>
            </a:r>
          </a:p>
          <a:p>
            <a:pPr marL="715963" indent="-715963">
              <a:buNone/>
            </a:pPr>
            <a:r>
              <a:rPr lang="cs-CZ" sz="1400" dirty="0" smtClean="0"/>
              <a:t>         Oceňování lesa a znalecká činnost</a:t>
            </a:r>
          </a:p>
          <a:p>
            <a:pPr marL="1878013" indent="-1878013">
              <a:buNone/>
            </a:pPr>
            <a:r>
              <a:rPr lang="cs-CZ" sz="1400" dirty="0" smtClean="0"/>
              <a:t>          Návrhy na dílčí řešení – ekonomika a  politika</a:t>
            </a:r>
          </a:p>
          <a:p>
            <a:pPr marL="457200" indent="-457200">
              <a:buNone/>
            </a:pPr>
            <a:r>
              <a:rPr lang="cs-CZ" sz="1500" dirty="0" smtClean="0"/>
              <a:t>	</a:t>
            </a:r>
          </a:p>
          <a:p>
            <a:pPr marL="457200" indent="-457200">
              <a:buNone/>
            </a:pPr>
            <a:r>
              <a:rPr lang="cs-CZ" sz="15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82154"/>
          </a:xfrm>
        </p:spPr>
        <p:txBody>
          <a:bodyPr/>
          <a:lstStyle/>
          <a:p>
            <a:r>
              <a:rPr lang="cs-CZ" sz="3200" b="1" dirty="0" smtClean="0"/>
              <a:t>Komentář MF k určování obvyklé ceny (2014)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36504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Druhy cen</a:t>
            </a:r>
          </a:p>
          <a:p>
            <a:r>
              <a:rPr lang="cs-CZ" dirty="0" smtClean="0"/>
              <a:t>Znalost správné </a:t>
            </a:r>
            <a:r>
              <a:rPr lang="cs-CZ" u="sng" dirty="0" smtClean="0"/>
              <a:t>definice ceny</a:t>
            </a:r>
            <a:r>
              <a:rPr lang="cs-CZ" dirty="0" smtClean="0"/>
              <a:t>, kterou stanovujeme, je naprosto klíčová pro správné ocenění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Pokud jsou jednotlivé druhy cen </a:t>
            </a:r>
            <a:r>
              <a:rPr lang="cs-CZ" b="1" u="sng" dirty="0" smtClean="0">
                <a:solidFill>
                  <a:srgbClr val="C00000"/>
                </a:solidFill>
              </a:rPr>
              <a:t>zaměňovány</a:t>
            </a:r>
            <a:r>
              <a:rPr lang="cs-CZ" b="1" dirty="0" smtClean="0">
                <a:solidFill>
                  <a:srgbClr val="C00000"/>
                </a:solidFill>
              </a:rPr>
              <a:t>, neodpovídá výsledné ocenění zadání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CENA ZJIŠTĚNÁ</a:t>
            </a:r>
            <a:endParaRPr lang="cs-CZ" b="1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0146"/>
          </a:xfrm>
        </p:spPr>
        <p:txBody>
          <a:bodyPr/>
          <a:lstStyle/>
          <a:p>
            <a:r>
              <a:rPr lang="cs-CZ" sz="4000" b="1" dirty="0" smtClean="0"/>
              <a:t>Cena zjištěná/úřední/administrativní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/>
          <a:lstStyle/>
          <a:p>
            <a:pPr>
              <a:buNone/>
            </a:pPr>
            <a:r>
              <a:rPr lang="cs-CZ" sz="2400" i="1" dirty="0" smtClean="0"/>
              <a:t>Někdy nesprávně označována jako</a:t>
            </a:r>
            <a:r>
              <a:rPr lang="cs-CZ" sz="2400" b="1" i="1" dirty="0" smtClean="0"/>
              <a:t> </a:t>
            </a:r>
            <a:r>
              <a:rPr lang="cs-CZ" sz="2400" b="1" i="1" u="sng" dirty="0" smtClean="0"/>
              <a:t>cena administrativní, úřední či vyhlášková</a:t>
            </a:r>
            <a:r>
              <a:rPr lang="cs-CZ" sz="2400" i="1" dirty="0" smtClean="0"/>
              <a:t>, je cena určená podle oceňovacích předpisů (zákon č. 151/1997 Sb., a jeho prováděcí vyhláška); viz ustanovení § 2 odst. 3 zákona o oceňování majetku.</a:t>
            </a:r>
          </a:p>
          <a:p>
            <a:pPr>
              <a:buNone/>
            </a:pPr>
            <a:endParaRPr lang="cs-CZ" sz="1400" i="1" dirty="0" smtClean="0"/>
          </a:p>
          <a:p>
            <a:pPr>
              <a:buNone/>
            </a:pPr>
            <a:r>
              <a:rPr lang="cs-CZ" sz="2400" b="1" i="1" u="sng" dirty="0" smtClean="0">
                <a:solidFill>
                  <a:srgbClr val="C00000"/>
                </a:solidFill>
              </a:rPr>
              <a:t>Cena určená</a:t>
            </a:r>
            <a:r>
              <a:rPr lang="cs-CZ" sz="2400" b="1" i="1" dirty="0" smtClean="0">
                <a:solidFill>
                  <a:srgbClr val="C00000"/>
                </a:solidFill>
              </a:rPr>
              <a:t> </a:t>
            </a:r>
            <a:r>
              <a:rPr lang="cs-CZ" sz="2400" b="1" i="1" dirty="0" smtClean="0"/>
              <a:t>podle zákona o oceňování majetku </a:t>
            </a:r>
            <a:r>
              <a:rPr lang="cs-CZ" sz="2400" b="1" i="1" u="sng" dirty="0" smtClean="0">
                <a:solidFill>
                  <a:srgbClr val="C00000"/>
                </a:solidFill>
              </a:rPr>
              <a:t>jinak, než obvyklá cena</a:t>
            </a:r>
            <a:r>
              <a:rPr lang="cs-CZ" sz="2400" b="1" i="1" dirty="0" smtClean="0"/>
              <a:t> nebo mimořádná cena (nebo tržní hodnota), je </a:t>
            </a:r>
          </a:p>
          <a:p>
            <a:pPr>
              <a:buNone/>
            </a:pPr>
            <a:r>
              <a:rPr lang="cs-CZ" sz="2400" b="1" i="1" dirty="0" smtClean="0"/>
              <a:t>		</a:t>
            </a:r>
          </a:p>
          <a:p>
            <a:pPr algn="ctr">
              <a:buNone/>
            </a:pPr>
            <a:r>
              <a:rPr lang="cs-CZ" sz="4000" b="1" i="1" dirty="0" smtClean="0">
                <a:solidFill>
                  <a:srgbClr val="C00000"/>
                </a:solidFill>
              </a:rPr>
              <a:t>CENA ZJIŠTĚNÁ</a:t>
            </a:r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728192"/>
          </a:xfrm>
        </p:spPr>
        <p:txBody>
          <a:bodyPr/>
          <a:lstStyle/>
          <a:p>
            <a:r>
              <a:rPr lang="cs-CZ" b="1" dirty="0" smtClean="0"/>
              <a:t>CENA OBVYKLÁ </a:t>
            </a:r>
            <a:endParaRPr lang="cs-CZ" b="1" u="sng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06437"/>
          </a:xfrm>
        </p:spPr>
        <p:txBody>
          <a:bodyPr/>
          <a:lstStyle/>
          <a:p>
            <a:pPr eaLnBrk="1" hangingPunct="1"/>
            <a:r>
              <a:rPr lang="cs-CZ" sz="3600" b="1" dirty="0" smtClean="0"/>
              <a:t>OBVYKLÁ CENA </a:t>
            </a:r>
            <a:r>
              <a:rPr lang="cs-CZ" sz="3600" dirty="0" smtClean="0"/>
              <a:t>– současná definice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0728"/>
            <a:ext cx="8424863" cy="57606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u="sng" dirty="0" smtClean="0"/>
              <a:t>Majetek a služba</a:t>
            </a:r>
            <a:r>
              <a:rPr lang="cs-CZ" sz="2000" u="sng" dirty="0" smtClean="0"/>
              <a:t> </a:t>
            </a:r>
            <a:r>
              <a:rPr lang="cs-CZ" sz="2000" dirty="0" smtClean="0"/>
              <a:t>se oceňují </a:t>
            </a:r>
            <a:r>
              <a:rPr lang="cs-CZ" sz="2000" b="1" dirty="0" smtClean="0"/>
              <a:t>obvyklou cenou</a:t>
            </a:r>
            <a:r>
              <a:rPr lang="cs-CZ" sz="2000" dirty="0" smtClean="0"/>
              <a:t>, pokud tento zákon nestanoví jiný způsob oceňování.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OBVYKLOU CENOU   </a:t>
            </a:r>
            <a:r>
              <a:rPr lang="cs-CZ" sz="1800" dirty="0" smtClean="0"/>
              <a:t>se pro účely tohoto zákona rozumí </a:t>
            </a:r>
            <a:endParaRPr lang="cs-CZ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 smtClean="0"/>
              <a:t>	</a:t>
            </a:r>
            <a:r>
              <a:rPr lang="cs-CZ" sz="1800" b="1" dirty="0" smtClean="0">
                <a:solidFill>
                  <a:srgbClr val="C00000"/>
                </a:solidFill>
              </a:rPr>
              <a:t>cena, která by byla dosažena při prodejích </a:t>
            </a:r>
            <a:r>
              <a:rPr lang="cs-CZ" sz="1800" b="1" u="sng" dirty="0" smtClean="0">
                <a:solidFill>
                  <a:srgbClr val="C00000"/>
                </a:solidFill>
              </a:rPr>
              <a:t>stejného, popřípadě obdobného majetku </a:t>
            </a:r>
            <a:r>
              <a:rPr lang="cs-CZ" sz="1800" b="1" dirty="0" smtClean="0">
                <a:solidFill>
                  <a:srgbClr val="C00000"/>
                </a:solidFill>
              </a:rPr>
              <a:t>nebo při poskytování stejné nebo obdobné služby v </a:t>
            </a:r>
            <a:r>
              <a:rPr lang="cs-CZ" sz="1800" b="1" u="sng" dirty="0" smtClean="0">
                <a:solidFill>
                  <a:srgbClr val="C00000"/>
                </a:solidFill>
              </a:rPr>
              <a:t>obvyklém obchodním sty</a:t>
            </a:r>
            <a:r>
              <a:rPr lang="cs-CZ" sz="1800" b="1" dirty="0" smtClean="0">
                <a:solidFill>
                  <a:srgbClr val="C00000"/>
                </a:solidFill>
              </a:rPr>
              <a:t>ku v tuzemsku ke dni ocenění.</a:t>
            </a:r>
            <a:endParaRPr lang="cs-CZ" sz="18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	Přitom se zvažují všechny okolnosti, které mají na cenu vliv, avšak </a:t>
            </a:r>
            <a:r>
              <a:rPr lang="cs-CZ" sz="1800" b="1" dirty="0" smtClean="0">
                <a:solidFill>
                  <a:srgbClr val="C00000"/>
                </a:solidFill>
              </a:rPr>
              <a:t>do její výše se </a:t>
            </a:r>
            <a:r>
              <a:rPr lang="cs-CZ" sz="1800" b="1" u="sng" dirty="0" smtClean="0">
                <a:solidFill>
                  <a:srgbClr val="C00000"/>
                </a:solidFill>
              </a:rPr>
              <a:t>nepromítají vlivy</a:t>
            </a:r>
            <a:r>
              <a:rPr lang="cs-CZ" sz="1800" u="sng" dirty="0" smtClean="0"/>
              <a:t> </a:t>
            </a:r>
            <a:r>
              <a:rPr lang="cs-CZ" sz="1800" dirty="0" smtClean="0"/>
              <a:t>mimořádných okolností trhu, osobních poměrů prodávajícího nebo kupujícího ani vliv zvláštní  obliby.</a:t>
            </a:r>
            <a:endParaRPr lang="cs-CZ" sz="1800" u="sng" dirty="0" smtClean="0"/>
          </a:p>
          <a:p>
            <a:pPr marL="717550" indent="-185738" eaLnBrk="1" hangingPunct="1">
              <a:lnSpc>
                <a:spcPct val="80000"/>
              </a:lnSpc>
            </a:pPr>
            <a:r>
              <a:rPr lang="cs-CZ" sz="1800" b="1" u="sng" dirty="0" smtClean="0"/>
              <a:t>Mimořádnými okolnostmi trhu</a:t>
            </a:r>
            <a:r>
              <a:rPr lang="cs-CZ" sz="1800" b="1" dirty="0" smtClean="0"/>
              <a:t> </a:t>
            </a:r>
            <a:r>
              <a:rPr lang="cs-CZ" sz="1800" dirty="0" smtClean="0"/>
              <a:t>se rozumějí například stav tísně prodávajícího nebo kupujícího, </a:t>
            </a:r>
            <a:r>
              <a:rPr lang="cs-CZ" sz="1800" b="1" dirty="0" smtClean="0">
                <a:solidFill>
                  <a:srgbClr val="C00000"/>
                </a:solidFill>
              </a:rPr>
              <a:t>důsledky přírodních či jiných kalamit</a:t>
            </a:r>
            <a:r>
              <a:rPr lang="cs-CZ" sz="1800" dirty="0" smtClean="0"/>
              <a:t>.</a:t>
            </a:r>
            <a:endParaRPr lang="cs-CZ" sz="1800" u="sng" dirty="0" smtClean="0"/>
          </a:p>
          <a:p>
            <a:pPr marL="717550" indent="-185738" eaLnBrk="1" hangingPunct="1">
              <a:lnSpc>
                <a:spcPct val="80000"/>
              </a:lnSpc>
            </a:pPr>
            <a:r>
              <a:rPr lang="cs-CZ" sz="1800" u="sng" dirty="0" smtClean="0"/>
              <a:t>Osobními poměry</a:t>
            </a:r>
            <a:r>
              <a:rPr lang="cs-CZ" sz="1800" dirty="0" smtClean="0"/>
              <a:t> se rozumějí zejména vztahy majetkové, rodinné nebo jiné osobní vztahy mezi prodávajícím a kupujícím.</a:t>
            </a:r>
            <a:endParaRPr lang="cs-CZ" sz="1800" u="sng" dirty="0" smtClean="0"/>
          </a:p>
          <a:p>
            <a:pPr marL="717550" indent="-185738" eaLnBrk="1" hangingPunct="1">
              <a:lnSpc>
                <a:spcPct val="80000"/>
              </a:lnSpc>
            </a:pPr>
            <a:r>
              <a:rPr lang="cs-CZ" sz="1800" u="sng" dirty="0" smtClean="0"/>
              <a:t>Zvláštní oblibou</a:t>
            </a:r>
            <a:r>
              <a:rPr lang="cs-CZ" sz="1800" dirty="0" smtClean="0"/>
              <a:t> se rozumí zvláštní hodnota přikládaná majetku nebo službě vyplývající z osobního vztahu k nim.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cs-CZ" sz="1800" b="1" dirty="0" smtClean="0"/>
              <a:t>	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1800" b="1" u="sng" dirty="0" smtClean="0"/>
              <a:t>Obvyklá cena</a:t>
            </a:r>
            <a:r>
              <a:rPr lang="cs-CZ" sz="1800" b="1" dirty="0" smtClean="0"/>
              <a:t> vyjadřuje hodnotu věci a určí se </a:t>
            </a:r>
            <a:r>
              <a:rPr lang="cs-CZ" sz="1800" b="1" u="sng" dirty="0" smtClean="0"/>
              <a:t>POROVNÁNÍM</a:t>
            </a:r>
            <a:r>
              <a:rPr lang="cs-CZ" sz="1800" b="1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 smtClean="0"/>
              <a:t>	</a:t>
            </a:r>
            <a:r>
              <a:rPr lang="en-US" sz="1600" i="1" dirty="0" smtClean="0"/>
              <a:t>[</a:t>
            </a:r>
            <a:r>
              <a:rPr lang="cs-CZ" sz="1600" i="1" dirty="0" smtClean="0"/>
              <a:t>§ 2 odst. 1 zákona č. 151/1997 Sb. , o oceňování majetku a o změně některých zákonů (zákon o oceňování majetku)]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Pro objektivní stanovení obvyklé ceny je potřeba </a:t>
            </a:r>
            <a:r>
              <a:rPr lang="cs-CZ" u="sng" dirty="0" smtClean="0">
                <a:solidFill>
                  <a:srgbClr val="C00000"/>
                </a:solidFill>
              </a:rPr>
              <a:t>průběžně a dlouhodobě sledovat</a:t>
            </a:r>
            <a:r>
              <a:rPr lang="cs-CZ" dirty="0" smtClean="0"/>
              <a:t>, jak se ceny pohybují v rámci běžného obchodního styku.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u="sng" dirty="0" smtClean="0"/>
              <a:t>U specifického majetku</a:t>
            </a:r>
            <a:r>
              <a:rPr lang="cs-CZ" dirty="0" smtClean="0"/>
              <a:t> je to velice obtížné, protože </a:t>
            </a:r>
            <a:r>
              <a:rPr lang="cs-CZ" b="1" dirty="0" smtClean="0">
                <a:solidFill>
                  <a:srgbClr val="C00000"/>
                </a:solidFill>
              </a:rPr>
              <a:t>transakce</a:t>
            </a:r>
            <a:r>
              <a:rPr lang="cs-CZ" dirty="0" smtClean="0"/>
              <a:t>, které jsou uskutečňovány, </a:t>
            </a:r>
            <a:r>
              <a:rPr lang="cs-CZ" b="1" u="sng" dirty="0" smtClean="0">
                <a:solidFill>
                  <a:srgbClr val="C00000"/>
                </a:solidFill>
              </a:rPr>
              <a:t>nejsou publikovány</a:t>
            </a:r>
            <a:endParaRPr lang="cs-CZ" b="1" u="sng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Postup určení </a:t>
            </a:r>
            <a:r>
              <a:rPr lang="cs-CZ" b="1" dirty="0" smtClean="0"/>
              <a:t>obvyklé ceny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196752"/>
            <a:ext cx="8786874" cy="5328592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Určuje se výhradně </a:t>
            </a:r>
            <a:r>
              <a:rPr lang="cs-CZ" sz="2800" b="1" u="sng" dirty="0" smtClean="0">
                <a:solidFill>
                  <a:srgbClr val="C00000"/>
                </a:solidFill>
              </a:rPr>
              <a:t>POROVNÁNÍM</a:t>
            </a:r>
            <a:r>
              <a:rPr lang="cs-CZ" sz="2000" b="1" dirty="0" smtClean="0">
                <a:solidFill>
                  <a:srgbClr val="C00000"/>
                </a:solidFill>
              </a:rPr>
              <a:t> (za předpokladu fungujícího trhu) jako </a:t>
            </a:r>
            <a:r>
              <a:rPr lang="cs-CZ" sz="2800" b="1" u="sng" dirty="0" smtClean="0">
                <a:solidFill>
                  <a:srgbClr val="C00000"/>
                </a:solidFill>
              </a:rPr>
              <a:t>STATISTICKÉ VYHODNOCENÍ</a:t>
            </a:r>
            <a:r>
              <a:rPr lang="cs-CZ" sz="2800" u="sng" dirty="0" smtClean="0"/>
              <a:t> </a:t>
            </a:r>
            <a:r>
              <a:rPr lang="cs-CZ" sz="2000" dirty="0" smtClean="0"/>
              <a:t>nejčastěji se vyskytujícího prvku v dané množině skutečně realizovaných cen stejného, popřípadě obdobného majetku nebo při poskytování stejné nebo obdobné služby v obvyklém obchodním styku v tuzemsku ke dni ocenění s vyloučením mimořádných okolností trhu. 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u="sng" dirty="0" smtClean="0"/>
              <a:t>Množina prvků </a:t>
            </a:r>
            <a:r>
              <a:rPr lang="cs-CZ" sz="2000" dirty="0" smtClean="0"/>
              <a:t>je stanovena </a:t>
            </a:r>
            <a:r>
              <a:rPr lang="cs-CZ" sz="2000" dirty="0" smtClean="0">
                <a:solidFill>
                  <a:srgbClr val="C00000"/>
                </a:solidFill>
              </a:rPr>
              <a:t>z </a:t>
            </a:r>
            <a:r>
              <a:rPr lang="cs-CZ" sz="2800" b="1" dirty="0" smtClean="0">
                <a:solidFill>
                  <a:srgbClr val="C00000"/>
                </a:solidFill>
              </a:rPr>
              <a:t>historických</a:t>
            </a:r>
            <a:r>
              <a:rPr lang="cs-CZ" sz="2000" dirty="0" smtClean="0">
                <a:solidFill>
                  <a:srgbClr val="C00000"/>
                </a:solidFill>
              </a:rPr>
              <a:t>, již realizovaných cen </a:t>
            </a:r>
            <a:r>
              <a:rPr lang="cs-CZ" sz="2000" dirty="0" smtClean="0"/>
              <a:t>za přiměřený časový úsek (prodeje již proběhly).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b="1" dirty="0" smtClean="0"/>
              <a:t>Do statistického vyhodnocení obvyklé ceny nesmějí vstupovat ceny, ve kterých jsou obsaženy mimořádné okolnosti trhu.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pic>
        <p:nvPicPr>
          <p:cNvPr id="5" name="Zástupný symbol pro obsah 4" descr="Článek v LP 8_201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6985000" cy="5976664"/>
          </a:xfrm>
        </p:spPr>
      </p:pic>
      <p:sp>
        <p:nvSpPr>
          <p:cNvPr id="6" name="TextovéPole 5"/>
          <p:cNvSpPr txBox="1"/>
          <p:nvPr/>
        </p:nvSpPr>
        <p:spPr>
          <a:xfrm>
            <a:off x="1331640" y="18864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Lesnická práce č. 8/2019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582594"/>
          </a:xfrm>
        </p:spPr>
        <p:txBody>
          <a:bodyPr/>
          <a:lstStyle/>
          <a:p>
            <a:r>
              <a:rPr lang="cs-CZ" sz="3600" b="1" dirty="0" smtClean="0"/>
              <a:t>Základní charakteristiky databáze LČR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071546"/>
            <a:ext cx="8229600" cy="5572164"/>
          </a:xfrm>
        </p:spPr>
        <p:txBody>
          <a:bodyPr/>
          <a:lstStyle/>
          <a:p>
            <a:r>
              <a:rPr lang="cs-CZ" sz="2800" dirty="0" smtClean="0"/>
              <a:t>Celková výměra nakoupených pozemků za období 2011-2016:</a:t>
            </a:r>
          </a:p>
          <a:p>
            <a:pPr algn="ctr">
              <a:buNone/>
            </a:pPr>
            <a:r>
              <a:rPr lang="cs-CZ" sz="2800" b="1" dirty="0" smtClean="0"/>
              <a:t>353,5279 ha</a:t>
            </a:r>
            <a:endParaRPr lang="cs-CZ" sz="2800" dirty="0" smtClean="0"/>
          </a:p>
          <a:p>
            <a:r>
              <a:rPr lang="cs-CZ" sz="2800" dirty="0" smtClean="0"/>
              <a:t>Průměrná výměra oceňovacího případu</a:t>
            </a:r>
          </a:p>
          <a:p>
            <a:pPr algn="ctr">
              <a:buNone/>
            </a:pPr>
            <a:r>
              <a:rPr lang="cs-CZ" sz="2800" b="1" dirty="0" smtClean="0"/>
              <a:t>1,3 ha</a:t>
            </a:r>
          </a:p>
          <a:p>
            <a:r>
              <a:rPr lang="cs-CZ" sz="2800" dirty="0" smtClean="0"/>
              <a:t>Počet případů v databázi:</a:t>
            </a:r>
          </a:p>
          <a:p>
            <a:pPr algn="ctr">
              <a:buNone/>
            </a:pPr>
            <a:r>
              <a:rPr lang="cs-CZ" sz="2800" b="1" dirty="0" smtClean="0"/>
              <a:t>296 (271, 99) případů </a:t>
            </a:r>
          </a:p>
          <a:p>
            <a:r>
              <a:rPr lang="cs-CZ" sz="2800" dirty="0" smtClean="0"/>
              <a:t>Objekt analýzy: </a:t>
            </a:r>
          </a:p>
          <a:p>
            <a:pPr algn="ctr">
              <a:buNone/>
            </a:pPr>
            <a:r>
              <a:rPr lang="cs-CZ" sz="2800" b="1" dirty="0" smtClean="0"/>
              <a:t>kupní cena lesa </a:t>
            </a:r>
            <a:r>
              <a:rPr lang="cs-CZ" sz="2800" dirty="0" smtClean="0"/>
              <a:t>jako celku</a:t>
            </a:r>
          </a:p>
          <a:p>
            <a:r>
              <a:rPr lang="cs-CZ" sz="2800" dirty="0" smtClean="0"/>
              <a:t>Poměr KC/ÚC:</a:t>
            </a:r>
          </a:p>
          <a:p>
            <a:pPr algn="ctr">
              <a:buNone/>
            </a:pPr>
            <a:r>
              <a:rPr lang="cs-CZ" sz="2800" b="1" dirty="0" smtClean="0"/>
              <a:t>67 %</a:t>
            </a:r>
            <a:endParaRPr lang="cs-CZ" sz="28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6BC80-F440-400E-B659-9C23D7299C27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 smtClean="0"/>
              <a:t>Charakteristika trhu s lesem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pPr>
              <a:buNone/>
            </a:pPr>
            <a:r>
              <a:rPr lang="cs-CZ" sz="1600" dirty="0" smtClean="0"/>
              <a:t>V lesním hospodářství</a:t>
            </a:r>
            <a:r>
              <a:rPr lang="cs-CZ" sz="1600" b="1" dirty="0" smtClean="0"/>
              <a:t> dosud</a:t>
            </a: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C00000"/>
                </a:solidFill>
              </a:rPr>
              <a:t>nebyly</a:t>
            </a:r>
            <a:r>
              <a:rPr lang="cs-CZ" sz="1600" b="1" dirty="0" smtClean="0"/>
              <a:t> </a:t>
            </a:r>
            <a:r>
              <a:rPr lang="cs-CZ" sz="1600" dirty="0" smtClean="0"/>
              <a:t>z žádného pohledu, ani dílčím způsobem, </a:t>
            </a:r>
            <a:r>
              <a:rPr lang="cs-CZ" sz="1600" b="1" dirty="0" smtClean="0">
                <a:solidFill>
                  <a:srgbClr val="C00000"/>
                </a:solidFill>
              </a:rPr>
              <a:t>analyzovány </a:t>
            </a:r>
            <a:r>
              <a:rPr lang="cs-CZ" sz="1600" dirty="0" smtClean="0">
                <a:solidFill>
                  <a:srgbClr val="C00000"/>
                </a:solidFill>
              </a:rPr>
              <a:t> </a:t>
            </a:r>
            <a:r>
              <a:rPr lang="cs-CZ" sz="1600" dirty="0" smtClean="0"/>
              <a:t>problémové okruhy jako např.:</a:t>
            </a:r>
            <a:endParaRPr lang="cs-CZ" sz="1600" b="1" dirty="0" smtClean="0"/>
          </a:p>
          <a:p>
            <a:pPr>
              <a:buNone/>
            </a:pPr>
            <a:endParaRPr lang="cs-CZ" sz="1600" dirty="0" smtClean="0"/>
          </a:p>
          <a:p>
            <a:pPr lvl="0"/>
            <a:r>
              <a:rPr lang="cs-CZ" sz="1600" u="sng" dirty="0" smtClean="0"/>
              <a:t>klasifikace trhů</a:t>
            </a:r>
            <a:endParaRPr lang="cs-CZ" sz="1600" dirty="0" smtClean="0"/>
          </a:p>
          <a:p>
            <a:pPr lvl="1"/>
            <a:r>
              <a:rPr lang="cs-CZ" sz="1600" dirty="0" smtClean="0"/>
              <a:t>všeobecná charakteristika trhu a používané pojmy (finanční trhy, kapitálové trhy, spotřebitelské trhy, efektivní trhy…) a jejich konkurenceschopnost</a:t>
            </a:r>
          </a:p>
          <a:p>
            <a:pPr lvl="1"/>
            <a:r>
              <a:rPr lang="cs-CZ" sz="1600" dirty="0" smtClean="0"/>
              <a:t>tržní morfologie</a:t>
            </a:r>
          </a:p>
          <a:p>
            <a:pPr lvl="1"/>
            <a:r>
              <a:rPr lang="cs-CZ" sz="1600" dirty="0" smtClean="0"/>
              <a:t>podněty a důvody pro změnu vlastnictví lesních nemovitostí</a:t>
            </a:r>
          </a:p>
          <a:p>
            <a:pPr lvl="1"/>
            <a:r>
              <a:rPr lang="cs-CZ" sz="1600" dirty="0" smtClean="0"/>
              <a:t>tržní partneři (aktéři) na trhu s lesními nemovitostmi</a:t>
            </a:r>
          </a:p>
          <a:p>
            <a:pPr lvl="0"/>
            <a:r>
              <a:rPr lang="cs-CZ" sz="1600" u="sng" dirty="0" smtClean="0"/>
              <a:t>zvláštnosti trhu s lesními pozemky</a:t>
            </a:r>
            <a:r>
              <a:rPr lang="cs-CZ" sz="1600" dirty="0" smtClean="0"/>
              <a:t> ve světle tržní teorie a teorie cen</a:t>
            </a:r>
          </a:p>
          <a:p>
            <a:pPr lvl="1"/>
            <a:r>
              <a:rPr lang="cs-CZ" sz="1600" dirty="0" smtClean="0"/>
              <a:t>zvláštnosti půdy (lesních pozemků) jako tržního objektu</a:t>
            </a:r>
          </a:p>
          <a:p>
            <a:pPr lvl="0"/>
            <a:r>
              <a:rPr lang="cs-CZ" sz="1600" u="sng" dirty="0" smtClean="0"/>
              <a:t>struktura aktérů</a:t>
            </a:r>
            <a:r>
              <a:rPr lang="cs-CZ" sz="1600" dirty="0" smtClean="0"/>
              <a:t> trhu</a:t>
            </a:r>
          </a:p>
          <a:p>
            <a:pPr lvl="0"/>
            <a:r>
              <a:rPr lang="cs-CZ" sz="1600" u="sng" dirty="0" smtClean="0"/>
              <a:t>segmenty trhu</a:t>
            </a:r>
          </a:p>
          <a:p>
            <a:pPr lvl="0"/>
            <a:r>
              <a:rPr lang="cs-CZ" sz="1600" dirty="0" smtClean="0"/>
              <a:t>potenciální </a:t>
            </a:r>
            <a:r>
              <a:rPr lang="cs-CZ" sz="1600" u="sng" dirty="0" smtClean="0"/>
              <a:t>nabídka</a:t>
            </a:r>
            <a:endParaRPr lang="cs-CZ" sz="1600" dirty="0" smtClean="0"/>
          </a:p>
          <a:p>
            <a:pPr lvl="0"/>
            <a:r>
              <a:rPr lang="cs-CZ" sz="1600" dirty="0" smtClean="0"/>
              <a:t>potenciální </a:t>
            </a:r>
            <a:r>
              <a:rPr lang="cs-CZ" sz="1600" u="sng" dirty="0" smtClean="0"/>
              <a:t>poptávka</a:t>
            </a:r>
            <a:endParaRPr lang="cs-CZ" sz="1600" dirty="0" smtClean="0"/>
          </a:p>
          <a:p>
            <a:pPr lvl="0"/>
            <a:r>
              <a:rPr lang="cs-CZ" sz="1600" u="sng" dirty="0" smtClean="0"/>
              <a:t>výchozí situace</a:t>
            </a:r>
            <a:r>
              <a:rPr lang="cs-CZ" sz="1600" dirty="0" smtClean="0"/>
              <a:t> a uspořádání veličin vztahujících se k trhu s lesními pozemky v ČR</a:t>
            </a:r>
          </a:p>
          <a:p>
            <a:pPr lvl="1"/>
            <a:r>
              <a:rPr lang="cs-CZ" sz="1600" dirty="0" smtClean="0"/>
              <a:t>využití půdy v ČR</a:t>
            </a:r>
          </a:p>
          <a:p>
            <a:pPr lvl="1"/>
            <a:r>
              <a:rPr lang="cs-CZ" sz="1600" dirty="0" smtClean="0"/>
              <a:t>průměrná cena na m</a:t>
            </a:r>
            <a:r>
              <a:rPr lang="cs-CZ" sz="1600" baseline="30000" dirty="0" smtClean="0"/>
              <a:t>2 </a:t>
            </a:r>
            <a:r>
              <a:rPr lang="cs-CZ" sz="1600" dirty="0" smtClean="0"/>
              <a:t>prodaných druhů pozemků</a:t>
            </a:r>
          </a:p>
          <a:p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10543"/>
          </a:xfrm>
        </p:spPr>
        <p:txBody>
          <a:bodyPr/>
          <a:lstStyle/>
          <a:p>
            <a:r>
              <a:rPr lang="cs-CZ" b="1" dirty="0" smtClean="0"/>
              <a:t>1. ÚVOD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429000"/>
            <a:ext cx="8352928" cy="3168352"/>
          </a:xfrm>
        </p:spPr>
        <p:txBody>
          <a:bodyPr/>
          <a:lstStyle/>
          <a:p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/>
          <a:lstStyle/>
          <a:p>
            <a:r>
              <a:rPr lang="cs-CZ" sz="2400" b="1" cap="all" dirty="0" smtClean="0">
                <a:solidFill>
                  <a:schemeClr val="tx1"/>
                </a:solidFill>
              </a:rPr>
              <a:t>OTÁZKY Z ANALÝZY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785338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/>
              <a:t>A. Jak byla dodržena </a:t>
            </a:r>
            <a:r>
              <a:rPr lang="cs-CZ" sz="2000" b="1" dirty="0" smtClean="0">
                <a:solidFill>
                  <a:srgbClr val="C00000"/>
                </a:solidFill>
              </a:rPr>
              <a:t>zákonná kritéria </a:t>
            </a:r>
            <a:r>
              <a:rPr lang="cs-CZ" sz="2000" b="1" dirty="0" smtClean="0"/>
              <a:t>k pojmu obvyklé ceny?</a:t>
            </a:r>
          </a:p>
          <a:p>
            <a:r>
              <a:rPr lang="cs-CZ" sz="1600" dirty="0" smtClean="0"/>
              <a:t>Za situace, kdy se do kupní ceny započítávají transakční náklady a daň z převodu nemovitých věcí, tak </a:t>
            </a:r>
            <a:r>
              <a:rPr lang="cs-CZ" sz="1600" u="sng" dirty="0" smtClean="0"/>
              <a:t>nelze (lze) kupní cenu lesa označit za obvyklou cenu lesa</a:t>
            </a:r>
          </a:p>
          <a:p>
            <a:r>
              <a:rPr lang="cs-CZ" sz="1600" dirty="0" smtClean="0"/>
              <a:t>Tento pohled  se opírá o definici </a:t>
            </a:r>
            <a:r>
              <a:rPr lang="cs-CZ" sz="1600" u="sng" dirty="0" smtClean="0"/>
              <a:t>tržní hodnoty </a:t>
            </a:r>
            <a:r>
              <a:rPr lang="cs-CZ" sz="1600" dirty="0" smtClean="0"/>
              <a:t>podle mezinárodního oceňovacího standardu (IVS-1), kterou v našich podmínkách zatím plní pojem </a:t>
            </a:r>
            <a:r>
              <a:rPr lang="cs-CZ" sz="1600" u="sng" dirty="0" smtClean="0"/>
              <a:t>obvyklé ceny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 </a:t>
            </a:r>
          </a:p>
          <a:p>
            <a:pPr>
              <a:buNone/>
            </a:pPr>
            <a:r>
              <a:rPr lang="cs-CZ" sz="2000" b="1" dirty="0" smtClean="0"/>
              <a:t>B.  Jak byl dodržen </a:t>
            </a:r>
            <a:r>
              <a:rPr lang="cs-CZ" sz="2000" b="1" dirty="0" smtClean="0">
                <a:solidFill>
                  <a:srgbClr val="C00000"/>
                </a:solidFill>
              </a:rPr>
              <a:t>odpovídající postup </a:t>
            </a:r>
            <a:r>
              <a:rPr lang="cs-CZ" sz="2000" b="1" dirty="0" smtClean="0"/>
              <a:t>určení obvyklé ceny?</a:t>
            </a:r>
          </a:p>
          <a:p>
            <a:pPr>
              <a:buFont typeface="Arial" pitchFamily="34" charset="0"/>
              <a:buChar char="•"/>
            </a:pPr>
            <a:r>
              <a:rPr lang="cs-CZ" sz="1600" u="sng" dirty="0" smtClean="0"/>
              <a:t>Doložení </a:t>
            </a:r>
            <a:r>
              <a:rPr lang="cs-CZ" sz="1600" dirty="0" smtClean="0"/>
              <a:t>uskutečněných </a:t>
            </a:r>
            <a:r>
              <a:rPr lang="cs-CZ" sz="1600" u="sng" dirty="0" smtClean="0"/>
              <a:t>obchodních případů</a:t>
            </a:r>
            <a:r>
              <a:rPr lang="cs-CZ" sz="1600" dirty="0" smtClean="0"/>
              <a:t> a jejich porovnání ve znaleckých posudcích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Výhradní použití </a:t>
            </a:r>
            <a:r>
              <a:rPr lang="cs-CZ" sz="1600" u="sng" dirty="0" smtClean="0"/>
              <a:t>statistického vyhodnocení </a:t>
            </a:r>
            <a:r>
              <a:rPr lang="cs-CZ" sz="1600" dirty="0" smtClean="0"/>
              <a:t>dostatečného počtu již realizovaných prodejů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Zajištění </a:t>
            </a:r>
            <a:r>
              <a:rPr lang="cs-CZ" sz="1600" u="sng" dirty="0" smtClean="0"/>
              <a:t>srovnatelnosti</a:t>
            </a:r>
            <a:r>
              <a:rPr lang="cs-CZ" sz="1600" dirty="0" smtClean="0"/>
              <a:t> obchodních případů (stejných nebo obdobných majetků) v čase, lokalitě apod.</a:t>
            </a:r>
          </a:p>
          <a:p>
            <a:pPr algn="ctr">
              <a:buNone/>
            </a:pPr>
            <a:r>
              <a:rPr lang="cs-CZ" sz="2000" b="1" dirty="0" smtClean="0"/>
              <a:t>***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V databázi LČR nejsou obsaženy údaje o stanovení obvyklé ceny lesa ze znaleckých posudků  pro možnost porovnání  s realizovanou kupní cenou.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1600" dirty="0" smtClean="0"/>
          </a:p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cs-CZ" sz="2400" b="1" cap="all" dirty="0" smtClean="0">
                <a:solidFill>
                  <a:schemeClr val="tx1"/>
                </a:solidFill>
              </a:rPr>
              <a:t>OTÁZKY Z ANALÝZY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/>
              <a:t>C.  Co je </a:t>
            </a:r>
            <a:r>
              <a:rPr lang="cs-CZ" sz="2000" b="1" dirty="0" smtClean="0">
                <a:solidFill>
                  <a:srgbClr val="C00000"/>
                </a:solidFill>
              </a:rPr>
              <a:t>příčinou rozdílných hodnot mezi kupní a úřední cenou lesa</a:t>
            </a:r>
            <a:r>
              <a:rPr lang="cs-CZ" sz="2000" b="1" dirty="0" smtClean="0"/>
              <a:t> (mezi cenou zjištěnou a cenou obvyklou)?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Provést </a:t>
            </a:r>
            <a:r>
              <a:rPr lang="cs-CZ" sz="2000" b="1" dirty="0" smtClean="0"/>
              <a:t>analýzu příčin současných odchylek </a:t>
            </a:r>
            <a:r>
              <a:rPr lang="cs-CZ" sz="2000" dirty="0" smtClean="0"/>
              <a:t>mezi cenovou úrovní obvyklé ceny lesa (kupní ceny lesa) a úřední (zjištěné) ceny lesa z hlediska nejrůznějších faktorů (např. aktuální těžitelnost dříví, jakost dříví, zásoba a další vlivy)</a:t>
            </a:r>
          </a:p>
          <a:p>
            <a:endParaRPr lang="cs-CZ" sz="2000" dirty="0" smtClean="0"/>
          </a:p>
          <a:p>
            <a:r>
              <a:rPr lang="cs-CZ" sz="2000" dirty="0" smtClean="0"/>
              <a:t>Zjistit,  do jaké míry je kupní cena lesa v souladu s</a:t>
            </a:r>
            <a:r>
              <a:rPr lang="cs-CZ" sz="2000" b="1" dirty="0" smtClean="0"/>
              <a:t> </a:t>
            </a:r>
            <a:r>
              <a:rPr lang="cs-CZ" sz="2000" b="1" dirty="0" smtClean="0">
                <a:solidFill>
                  <a:srgbClr val="C00000"/>
                </a:solidFill>
              </a:rPr>
              <a:t>hodnotou existujícím objemem porostní zásoby a její kvalitou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cs-CZ" sz="2000" i="1" dirty="0" smtClean="0"/>
              <a:t>Pozn.: Z jakého důvodu je kupní cena lesa třeba poloviční vzhledem 	   k reálné hodnotě porostní zásoby, když se jedná o mýtní 	   porosty? </a:t>
            </a:r>
          </a:p>
          <a:p>
            <a:pPr>
              <a:buNone/>
            </a:pPr>
            <a:endParaRPr lang="cs-CZ" sz="1600" b="1" u="sng" dirty="0" smtClean="0">
              <a:solidFill>
                <a:srgbClr val="C00000"/>
              </a:solidFill>
            </a:endParaRPr>
          </a:p>
          <a:p>
            <a:r>
              <a:rPr lang="cs-CZ" sz="2000" dirty="0" smtClean="0"/>
              <a:t>Jaké jsou </a:t>
            </a:r>
            <a:r>
              <a:rPr lang="cs-CZ" sz="2000" u="sng" dirty="0" smtClean="0"/>
              <a:t>požadavky na </a:t>
            </a:r>
            <a:r>
              <a:rPr lang="cs-CZ" sz="2000" u="sng" dirty="0" smtClean="0">
                <a:solidFill>
                  <a:srgbClr val="C00000"/>
                </a:solidFill>
              </a:rPr>
              <a:t>míru zúročení/požadovanou výnosovost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na straně kupujícího? </a:t>
            </a:r>
          </a:p>
          <a:p>
            <a:pPr>
              <a:buNone/>
            </a:pPr>
            <a:r>
              <a:rPr lang="cs-CZ" sz="2000" dirty="0" smtClean="0"/>
              <a:t>		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TRŽNÍ HODNOTA</a:t>
            </a:r>
            <a:endParaRPr lang="cs-CZ" b="1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cs-CZ" altLang="cs-CZ" sz="3600" b="1" dirty="0" smtClean="0"/>
              <a:t>TRŽNÍ HODNOTA</a:t>
            </a:r>
            <a:br>
              <a:rPr lang="cs-CZ" altLang="cs-CZ" sz="3600" b="1" dirty="0" smtClean="0"/>
            </a:br>
            <a:r>
              <a:rPr lang="cs-CZ" altLang="cs-CZ" sz="2800" b="1" i="1" dirty="0" smtClean="0"/>
              <a:t>(</a:t>
            </a:r>
            <a:r>
              <a:rPr lang="cs-CZ" altLang="cs-CZ" sz="2800" b="1" i="1" u="sng" dirty="0" smtClean="0"/>
              <a:t>návrh novely </a:t>
            </a:r>
            <a:r>
              <a:rPr lang="cs-CZ" altLang="cs-CZ" sz="2800" b="1" i="1" u="sng" dirty="0" err="1" smtClean="0"/>
              <a:t>ZoM</a:t>
            </a:r>
            <a:r>
              <a:rPr lang="cs-CZ" altLang="cs-CZ" sz="2800" b="1" i="1" dirty="0" smtClean="0"/>
              <a:t>, podzim 2018)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50"/>
            <a:ext cx="8362950" cy="5026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2400" dirty="0" smtClean="0"/>
              <a:t>V případě, kdy </a:t>
            </a:r>
            <a:r>
              <a:rPr lang="cs-CZ" sz="2400" b="1" dirty="0" smtClean="0"/>
              <a:t>NELZE URČIT </a:t>
            </a:r>
            <a:r>
              <a:rPr lang="cs-CZ" sz="2400" b="1" u="sng" dirty="0" smtClean="0"/>
              <a:t>OBVYKLOU CENU</a:t>
            </a:r>
            <a:r>
              <a:rPr lang="cs-CZ" sz="2400" dirty="0" smtClean="0"/>
              <a:t>,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se majetek a služby oceňují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b="1" u="sng" dirty="0" smtClean="0">
                <a:solidFill>
                  <a:srgbClr val="C00000"/>
                </a:solidFill>
              </a:rPr>
              <a:t>tržní hodnotou</a:t>
            </a:r>
            <a:r>
              <a:rPr lang="cs-CZ" sz="2400" dirty="0" smtClean="0">
                <a:solidFill>
                  <a:srgbClr val="FF0000"/>
                </a:solidFill>
              </a:rPr>
              <a:t>.  </a:t>
            </a:r>
            <a:r>
              <a:rPr lang="cs-CZ" sz="2400" dirty="0" smtClean="0"/>
              <a:t>Důvody neurčení obvyklé ceny musí být v ocenění uvedeny.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400" b="1" dirty="0" smtClean="0"/>
              <a:t>Postup určení obvyklé ceny a tržní hodnoty, </a:t>
            </a:r>
            <a:r>
              <a:rPr lang="cs-CZ" sz="2400" b="1" u="sng" dirty="0" smtClean="0">
                <a:solidFill>
                  <a:srgbClr val="C00000"/>
                </a:solidFill>
              </a:rPr>
              <a:t>včetně použitých ÚDAJŮ</a:t>
            </a:r>
            <a:r>
              <a:rPr lang="cs-CZ" sz="2400" b="1" dirty="0" smtClean="0"/>
              <a:t>, musí být z ocenění zřejmý, jeho použití musí být v textu znaleckého posudku či odhadu odůvodněno a odpovídat druhu předmětu ocenění, účelu ocenění a </a:t>
            </a:r>
            <a:r>
              <a:rPr lang="cs-CZ" sz="2400" b="1" u="sng" dirty="0" smtClean="0"/>
              <a:t>dostupnosti objektivních dat využitelných pro ocenění. 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Způsob určení obvyklé ceny a tržní hodnoty stanoví </a:t>
            </a:r>
            <a:r>
              <a:rPr lang="cs-CZ" sz="2400" b="1" u="sng" dirty="0" smtClean="0">
                <a:solidFill>
                  <a:srgbClr val="C00000"/>
                </a:solidFill>
              </a:rPr>
              <a:t>vyhláška.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2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/>
          <a:lstStyle/>
          <a:p>
            <a:r>
              <a:rPr lang="cs-CZ" sz="3600" b="1" dirty="0" smtClean="0"/>
              <a:t>TRŽNÍ HODNOTA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68863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Je </a:t>
            </a:r>
            <a:r>
              <a:rPr lang="cs-CZ" b="1" dirty="0" smtClean="0"/>
              <a:t>často zaměňována za obvyklou cenu</a:t>
            </a:r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r>
              <a:rPr lang="cs-CZ" sz="2800" b="1" u="sng" dirty="0" smtClean="0"/>
              <a:t>Rozdíl oproti obvyklé ceně je </a:t>
            </a:r>
            <a:r>
              <a:rPr lang="pl-PL" sz="2800" dirty="0" smtClean="0"/>
              <a:t>v odhadu realizovatelné ceny na trhu za nabízený majetek </a:t>
            </a:r>
            <a:r>
              <a:rPr lang="pl-PL" sz="2800" b="1" dirty="0" smtClean="0"/>
              <a:t>(</a:t>
            </a:r>
            <a:r>
              <a:rPr lang="pl-PL" sz="2800" b="1" u="sng" dirty="0" smtClean="0">
                <a:solidFill>
                  <a:srgbClr val="C00000"/>
                </a:solidFill>
              </a:rPr>
              <a:t>odhad do </a:t>
            </a:r>
            <a:r>
              <a:rPr lang="cs-CZ" sz="2800" b="1" u="sng" dirty="0" smtClean="0">
                <a:solidFill>
                  <a:srgbClr val="C00000"/>
                </a:solidFill>
              </a:rPr>
              <a:t>budoucnosti</a:t>
            </a:r>
            <a:r>
              <a:rPr lang="cs-CZ" sz="2800" b="1" dirty="0" smtClean="0"/>
              <a:t>)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r>
              <a:rPr lang="cs-CZ" sz="2800" b="1" dirty="0" smtClean="0"/>
              <a:t>Tržní hodnotu </a:t>
            </a:r>
            <a:r>
              <a:rPr lang="cs-CZ" sz="2800" b="1" u="sng" dirty="0" smtClean="0"/>
              <a:t>lze spočítat </a:t>
            </a:r>
            <a:r>
              <a:rPr lang="cs-CZ" sz="2800" b="1" dirty="0" smtClean="0"/>
              <a:t>na rozdíl od obvyklé ceny </a:t>
            </a:r>
            <a:r>
              <a:rPr lang="cs-CZ" sz="2800" dirty="0" smtClean="0"/>
              <a:t>vyhodnocením </a:t>
            </a:r>
          </a:p>
          <a:p>
            <a:pPr marL="717550" indent="-358775">
              <a:buFont typeface="Arial" pitchFamily="34" charset="0"/>
              <a:buChar char="•"/>
            </a:pPr>
            <a:r>
              <a:rPr lang="cs-CZ" sz="2800" b="1" i="1" dirty="0" smtClean="0">
                <a:solidFill>
                  <a:srgbClr val="C00000"/>
                </a:solidFill>
              </a:rPr>
              <a:t>věcné hodnoty </a:t>
            </a:r>
            <a:r>
              <a:rPr lang="cs-CZ" sz="2800" i="1" dirty="0" smtClean="0"/>
              <a:t>(nákladové ocenění)</a:t>
            </a:r>
          </a:p>
          <a:p>
            <a:pPr marL="717550" indent="-358775">
              <a:buFont typeface="Arial" pitchFamily="34" charset="0"/>
              <a:buChar char="•"/>
            </a:pPr>
            <a:r>
              <a:rPr lang="cs-CZ" sz="2800" b="1" i="1" dirty="0" smtClean="0">
                <a:solidFill>
                  <a:srgbClr val="C00000"/>
                </a:solidFill>
              </a:rPr>
              <a:t>výnosové hodnoty</a:t>
            </a:r>
            <a:endParaRPr lang="cs-CZ" sz="2800" b="1" i="1" dirty="0" smtClean="0"/>
          </a:p>
          <a:p>
            <a:pPr marL="717550" indent="-358775">
              <a:buFont typeface="Arial" pitchFamily="34" charset="0"/>
              <a:buChar char="•"/>
            </a:pPr>
            <a:r>
              <a:rPr lang="cs-CZ" sz="2800" b="1" i="1" dirty="0" smtClean="0">
                <a:solidFill>
                  <a:srgbClr val="C00000"/>
                </a:solidFill>
              </a:rPr>
              <a:t>porovnávací hodnoty </a:t>
            </a:r>
            <a:r>
              <a:rPr lang="cs-CZ" sz="2000" i="1" dirty="0" smtClean="0"/>
              <a:t>(ceny určené porovnáním s cenami obdobných věcí (nemovitostí)</a:t>
            </a:r>
            <a:endParaRPr lang="cs-CZ" sz="20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/>
          <a:lstStyle/>
          <a:p>
            <a:r>
              <a:rPr lang="cs-CZ" b="1" dirty="0" smtClean="0"/>
              <a:t>2b. VSTUPNÍ ÚDAJE PŘI OCEŇOVÁNÍ LESA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640960" cy="6192688"/>
          </a:xfrm>
        </p:spPr>
        <p:txBody>
          <a:bodyPr/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ÚHÚL</a:t>
            </a:r>
            <a:r>
              <a:rPr lang="cs-CZ" sz="4000" b="1" dirty="0" smtClean="0"/>
              <a:t> - teorie oceňování lesa (metody, data, modely…) při tvorbě </a:t>
            </a:r>
            <a:r>
              <a:rPr lang="cs-CZ" sz="4000" b="1" i="1" u="sng" dirty="0" smtClean="0">
                <a:solidFill>
                  <a:srgbClr val="C00000"/>
                </a:solidFill>
              </a:rPr>
              <a:t>oceňovací legislativy </a:t>
            </a:r>
            <a:r>
              <a:rPr lang="cs-CZ" sz="4000" b="1" u="sng" dirty="0" smtClean="0"/>
              <a:t>a </a:t>
            </a:r>
            <a:r>
              <a:rPr lang="cs-CZ" sz="4000" b="1" i="1" u="sng" dirty="0" smtClean="0">
                <a:solidFill>
                  <a:srgbClr val="C00000"/>
                </a:solidFill>
              </a:rPr>
              <a:t>NÚ</a:t>
            </a:r>
            <a:r>
              <a:rPr lang="cs-CZ" sz="4000" b="1" u="sng" dirty="0" smtClean="0"/>
              <a:t/>
            </a:r>
            <a:br>
              <a:rPr lang="cs-CZ" sz="4000" b="1" u="sng" dirty="0" smtClean="0"/>
            </a:br>
            <a:r>
              <a:rPr lang="cs-CZ" sz="4000" b="1" u="sng" dirty="0" smtClean="0"/>
              <a:t/>
            </a:r>
            <a:br>
              <a:rPr lang="cs-CZ" sz="4000" b="1" u="sng" dirty="0" smtClean="0"/>
            </a:br>
            <a:r>
              <a:rPr lang="cs-CZ" sz="4000" dirty="0" err="1" smtClean="0"/>
              <a:t>vs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>
                <a:solidFill>
                  <a:srgbClr val="C00000"/>
                </a:solidFill>
              </a:rPr>
              <a:t>ZNALCI</a:t>
            </a:r>
            <a:r>
              <a:rPr lang="cs-CZ" sz="4000" b="1" dirty="0" smtClean="0"/>
              <a:t> – vznikne nová situace, tj. aplikace aktuálních ekonomických vstupů při konstrukci </a:t>
            </a:r>
            <a:r>
              <a:rPr lang="cs-CZ" sz="4000" b="1" i="1" u="sng" dirty="0" smtClean="0">
                <a:solidFill>
                  <a:srgbClr val="C00000"/>
                </a:solidFill>
              </a:rPr>
              <a:t>tržní hodnoty</a:t>
            </a:r>
            <a:endParaRPr lang="cs-CZ" sz="4000" b="1" i="1" u="sng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648072"/>
          </a:xfrm>
        </p:spPr>
        <p:txBody>
          <a:bodyPr/>
          <a:lstStyle/>
          <a:p>
            <a:pPr eaLnBrk="1" hangingPunct="1"/>
            <a:r>
              <a:rPr lang="cs-CZ" b="1" dirty="0" smtClean="0"/>
              <a:t>Vstupy do oceňování  - přehled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69368"/>
            <a:ext cx="8784976" cy="54999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cs-CZ" b="1" u="sng" dirty="0" smtClean="0">
                <a:solidFill>
                  <a:srgbClr val="0070C0"/>
                </a:solidFill>
              </a:rPr>
              <a:t>A. Lesnické podklady o produkci: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b="1" dirty="0" smtClean="0"/>
              <a:t>A1: LHP/LHO včetně mapového díla </a:t>
            </a:r>
            <a:r>
              <a:rPr lang="cs-CZ" sz="2800" dirty="0" smtClean="0"/>
              <a:t> </a:t>
            </a:r>
            <a:r>
              <a:rPr lang="cs-CZ" sz="2800" i="1" dirty="0" smtClean="0"/>
              <a:t>(např. 	digitální LHPO, vlastnické separáty, mapový 	server ÚHÚL…)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b="1" dirty="0" smtClean="0"/>
              <a:t>A2: Různé lesnické tabulky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1200" b="1" u="sng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cs-CZ" b="1" u="sng" dirty="0" err="1" smtClean="0">
                <a:solidFill>
                  <a:srgbClr val="0070C0"/>
                </a:solidFill>
              </a:rPr>
              <a:t>B.Vlastnické</a:t>
            </a:r>
            <a:r>
              <a:rPr lang="cs-CZ" b="1" u="sng" dirty="0" smtClean="0">
                <a:solidFill>
                  <a:srgbClr val="0070C0"/>
                </a:solidFill>
              </a:rPr>
              <a:t> a cenové údaje: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b="1" dirty="0" smtClean="0"/>
              <a:t>Katastr </a:t>
            </a:r>
            <a:r>
              <a:rPr lang="cs-CZ" sz="2800" dirty="0" smtClean="0"/>
              <a:t>(např. LV, katastr. mapa, placené cenové údaje pro určení ceny obvyklé)</a:t>
            </a:r>
            <a:endParaRPr lang="cs-CZ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200" b="1" u="sng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b="1" u="sng" dirty="0" smtClean="0">
                <a:solidFill>
                  <a:srgbClr val="0070C0"/>
                </a:solidFill>
              </a:rPr>
              <a:t>C. Ekonomické údaje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b="1" dirty="0" smtClean="0">
                <a:solidFill>
                  <a:srgbClr val="C00000"/>
                </a:solidFill>
              </a:rPr>
              <a:t>C1: Ceny surového dříví</a:t>
            </a:r>
            <a:r>
              <a:rPr lang="cs-CZ" sz="2800" dirty="0" smtClean="0">
                <a:solidFill>
                  <a:srgbClr val="C00000"/>
                </a:solidFill>
              </a:rPr>
              <a:t> (na pni,při pni,OM)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800" b="1" dirty="0" smtClean="0">
                <a:solidFill>
                  <a:srgbClr val="C00000"/>
                </a:solidFill>
              </a:rPr>
              <a:t>C2: Náklady</a:t>
            </a:r>
            <a:r>
              <a:rPr lang="cs-CZ" sz="2800" dirty="0" smtClean="0">
                <a:solidFill>
                  <a:srgbClr val="C00000"/>
                </a:solidFill>
              </a:rPr>
              <a:t> a kalkulace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b="1" dirty="0" smtClean="0">
                <a:solidFill>
                  <a:srgbClr val="C00000"/>
                </a:solidFill>
              </a:rPr>
              <a:t>C3: Úrokové míra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2200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200" dirty="0" smtClean="0"/>
              <a:t>	</a:t>
            </a:r>
            <a:endParaRPr lang="cs-CZ" sz="2200" b="1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pic>
        <p:nvPicPr>
          <p:cNvPr id="229378" name="Picture 2" descr="C:\DATA\_FLASHka\2019_UKOL\Akce_2019\Seminář Brno-KK a OCE\Datový sklad ISLH-oříznut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8" cy="511256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26064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A1. Porostní mapa a výpis z hospodářské knihy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sz="4000" dirty="0" smtClean="0"/>
              <a:t>A2: Lesnické tabulky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507413" cy="561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b="1" u="sng" dirty="0" smtClean="0"/>
              <a:t>Pro modely a konkrétní ocenění:</a:t>
            </a:r>
          </a:p>
          <a:p>
            <a:pPr eaLnBrk="1" hangingPunct="1">
              <a:buFontTx/>
              <a:buChar char="-"/>
            </a:pPr>
            <a:r>
              <a:rPr lang="cs-CZ" sz="2800" b="1" dirty="0" smtClean="0">
                <a:solidFill>
                  <a:srgbClr val="0066FF"/>
                </a:solidFill>
              </a:rPr>
              <a:t>růstové a taxační tabulky</a:t>
            </a:r>
            <a:r>
              <a:rPr lang="cs-CZ" sz="2800" dirty="0" smtClean="0"/>
              <a:t> (</a:t>
            </a:r>
            <a:r>
              <a:rPr lang="cs-CZ" sz="2800" u="sng" dirty="0" smtClean="0"/>
              <a:t>objem</a:t>
            </a:r>
            <a:r>
              <a:rPr lang="cs-CZ" sz="2800" dirty="0" smtClean="0"/>
              <a:t> porostní zásoby) ……………... </a:t>
            </a:r>
            <a:r>
              <a:rPr lang="cs-CZ" sz="2000" b="1" dirty="0" smtClean="0">
                <a:solidFill>
                  <a:srgbClr val="FF0000"/>
                </a:solidFill>
              </a:rPr>
              <a:t>AKTUALIZACE, REGIONALIZACE</a:t>
            </a:r>
          </a:p>
          <a:p>
            <a:pPr eaLnBrk="1" hangingPunct="1">
              <a:buFontTx/>
              <a:buChar char="-"/>
            </a:pPr>
            <a:r>
              <a:rPr lang="cs-CZ" sz="2800" b="1" dirty="0" smtClean="0">
                <a:solidFill>
                  <a:srgbClr val="0066FF"/>
                </a:solidFill>
              </a:rPr>
              <a:t>hmotové tabulky</a:t>
            </a:r>
            <a:r>
              <a:rPr lang="cs-CZ" sz="2800" dirty="0" smtClean="0"/>
              <a:t> (výpočet hmoty jednotlivých stromů a celých porostů)</a:t>
            </a:r>
          </a:p>
          <a:p>
            <a:pPr eaLnBrk="1" hangingPunct="1">
              <a:buFontTx/>
              <a:buChar char="-"/>
            </a:pPr>
            <a:r>
              <a:rPr lang="cs-CZ" sz="2800" b="1" u="sng" dirty="0" err="1" smtClean="0">
                <a:solidFill>
                  <a:srgbClr val="0066FF"/>
                </a:solidFill>
              </a:rPr>
              <a:t>sortimentační</a:t>
            </a:r>
            <a:r>
              <a:rPr lang="cs-CZ" sz="2800" b="1" u="sng" dirty="0" smtClean="0">
                <a:solidFill>
                  <a:srgbClr val="0066FF"/>
                </a:solidFill>
              </a:rPr>
              <a:t> </a:t>
            </a:r>
            <a:r>
              <a:rPr lang="cs-CZ" sz="2800" b="1" dirty="0" smtClean="0">
                <a:solidFill>
                  <a:srgbClr val="0066FF"/>
                </a:solidFill>
              </a:rPr>
              <a:t>tabulky</a:t>
            </a:r>
            <a:r>
              <a:rPr lang="cs-CZ" sz="2800" dirty="0" smtClean="0">
                <a:solidFill>
                  <a:srgbClr val="0066FF"/>
                </a:solidFill>
              </a:rPr>
              <a:t> </a:t>
            </a:r>
            <a:r>
              <a:rPr lang="cs-CZ" sz="2800" dirty="0" smtClean="0"/>
              <a:t>……….</a:t>
            </a:r>
            <a:r>
              <a:rPr lang="cs-CZ" sz="2000" b="1" dirty="0" smtClean="0">
                <a:solidFill>
                  <a:srgbClr val="FF0000"/>
                </a:solidFill>
              </a:rPr>
              <a:t>NEJVĚTŠÍ PROBLÉM</a:t>
            </a:r>
          </a:p>
          <a:p>
            <a:pPr eaLnBrk="1" hangingPunct="1">
              <a:buFontTx/>
              <a:buChar char="-"/>
            </a:pPr>
            <a:r>
              <a:rPr lang="cs-CZ" sz="2800" b="1" dirty="0" smtClean="0">
                <a:solidFill>
                  <a:srgbClr val="0066FF"/>
                </a:solidFill>
              </a:rPr>
              <a:t>krychlící (</a:t>
            </a:r>
            <a:r>
              <a:rPr lang="cs-CZ" sz="2800" b="1" dirty="0" err="1" smtClean="0">
                <a:solidFill>
                  <a:srgbClr val="0066FF"/>
                </a:solidFill>
              </a:rPr>
              <a:t>kubírovací</a:t>
            </a:r>
            <a:r>
              <a:rPr lang="cs-CZ" sz="2800" b="1" dirty="0" smtClean="0">
                <a:solidFill>
                  <a:srgbClr val="0066FF"/>
                </a:solidFill>
              </a:rPr>
              <a:t>) tabulky</a:t>
            </a:r>
            <a:r>
              <a:rPr lang="cs-CZ" sz="2800" dirty="0" smtClean="0"/>
              <a:t> (</a:t>
            </a:r>
            <a:r>
              <a:rPr lang="cs-CZ" sz="2800" i="1" dirty="0" smtClean="0"/>
              <a:t>např. tabulky a polynomy pro výpočet objemu kulatiny </a:t>
            </a:r>
            <a:r>
              <a:rPr lang="cs-CZ" sz="2800" i="1" dirty="0" err="1" smtClean="0"/>
              <a:t>b.k</a:t>
            </a:r>
            <a:r>
              <a:rPr lang="cs-CZ" sz="2800" i="1" dirty="0" smtClean="0"/>
              <a:t>. podle středové tloušťky měřené v kůře</a:t>
            </a:r>
            <a:r>
              <a:rPr lang="cs-CZ" sz="2800" dirty="0" smtClean="0"/>
              <a:t>)</a:t>
            </a:r>
          </a:p>
          <a:p>
            <a:pPr eaLnBrk="1" hangingPunct="1">
              <a:buFontTx/>
              <a:buChar char="-"/>
            </a:pPr>
            <a:r>
              <a:rPr lang="cs-CZ" sz="2800" b="1" dirty="0" smtClean="0"/>
              <a:t>pařezové tabulky</a:t>
            </a:r>
            <a:r>
              <a:rPr lang="cs-CZ" sz="2800" dirty="0" smtClean="0"/>
              <a:t> (korelace tloušťka na pařezu a ve výčetní tloušťce)</a:t>
            </a:r>
            <a:endParaRPr lang="cs-CZ" sz="2800" b="1" dirty="0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Téma se týká </a:t>
            </a:r>
            <a:r>
              <a:rPr lang="cs-CZ" sz="2800" b="1" u="sng" dirty="0" smtClean="0"/>
              <a:t>lesa</a:t>
            </a:r>
            <a:r>
              <a:rPr lang="cs-CZ" sz="2800" dirty="0" smtClean="0"/>
              <a:t> jako: </a:t>
            </a:r>
          </a:p>
          <a:p>
            <a:pPr>
              <a:buNone/>
            </a:pPr>
            <a:endParaRPr lang="cs-CZ" sz="2800" dirty="0" smtClean="0"/>
          </a:p>
          <a:p>
            <a:pPr>
              <a:buFontTx/>
              <a:buChar char="-"/>
            </a:pPr>
            <a:r>
              <a:rPr lang="cs-CZ" sz="2800" dirty="0" smtClean="0"/>
              <a:t>národního bohatství (</a:t>
            </a:r>
            <a:r>
              <a:rPr lang="cs-CZ" sz="2800" dirty="0" err="1" smtClean="0"/>
              <a:t>LesZ</a:t>
            </a:r>
            <a:r>
              <a:rPr lang="cs-CZ" sz="2800" dirty="0" smtClean="0"/>
              <a:t>)</a:t>
            </a:r>
          </a:p>
          <a:p>
            <a:pPr>
              <a:buFontTx/>
              <a:buChar char="-"/>
            </a:pPr>
            <a:r>
              <a:rPr lang="cs-CZ" sz="2800" dirty="0" smtClean="0"/>
              <a:t>nenahraditelné složky životního prostředí (</a:t>
            </a:r>
            <a:r>
              <a:rPr lang="cs-CZ" sz="2800" dirty="0" err="1" smtClean="0"/>
              <a:t>LesZ</a:t>
            </a:r>
            <a:r>
              <a:rPr lang="cs-CZ" sz="2800" dirty="0" smtClean="0"/>
              <a:t>)</a:t>
            </a:r>
          </a:p>
          <a:p>
            <a:pPr>
              <a:buFontTx/>
              <a:buChar char="-"/>
            </a:pPr>
            <a:r>
              <a:rPr lang="cs-CZ" sz="2800" dirty="0" smtClean="0"/>
              <a:t>ekosystému plnícího celou řadu „</a:t>
            </a:r>
            <a:r>
              <a:rPr lang="cs-CZ" sz="2800" dirty="0" err="1" smtClean="0"/>
              <a:t>mimoprodukčních</a:t>
            </a:r>
            <a:r>
              <a:rPr lang="cs-CZ" sz="2800" dirty="0" smtClean="0"/>
              <a:t>“ funkcí lesa (bezplatných ekosystémových služeb)</a:t>
            </a:r>
          </a:p>
          <a:p>
            <a:pPr>
              <a:buFontTx/>
              <a:buChar char="-"/>
            </a:pPr>
            <a:r>
              <a:rPr lang="cs-CZ" sz="2800" dirty="0" smtClean="0"/>
              <a:t>obnovitelného přírodního zdroje</a:t>
            </a:r>
          </a:p>
          <a:p>
            <a:pPr>
              <a:buFontTx/>
              <a:buChar char="-"/>
            </a:pPr>
            <a:r>
              <a:rPr lang="cs-CZ" sz="2800" dirty="0" smtClean="0"/>
              <a:t>objektu ocenění (věc nemovitá)</a:t>
            </a:r>
          </a:p>
          <a:p>
            <a:pPr>
              <a:buFontTx/>
              <a:buChar char="-"/>
            </a:pPr>
            <a:r>
              <a:rPr lang="cs-CZ" sz="2800" dirty="0" smtClean="0"/>
              <a:t>multifunkčního aktiva</a:t>
            </a:r>
          </a:p>
          <a:p>
            <a:pPr>
              <a:buFontTx/>
              <a:buChar char="-"/>
            </a:pPr>
            <a:endParaRPr lang="cs-CZ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8352927" cy="693860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/>
              <a:t>B. Katastr – informace o cenových údajích  ve snímku katastrální mapy</a:t>
            </a:r>
            <a:endParaRPr lang="cs-CZ" sz="2800" b="1" dirty="0"/>
          </a:p>
        </p:txBody>
      </p:sp>
      <p:pic>
        <p:nvPicPr>
          <p:cNvPr id="1054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80728"/>
            <a:ext cx="8501063" cy="566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b="1" dirty="0" smtClean="0"/>
              <a:t>C1. Ceny surového dříví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507413" cy="5400600"/>
          </a:xfrm>
        </p:spPr>
        <p:txBody>
          <a:bodyPr/>
          <a:lstStyle/>
          <a:p>
            <a:pPr eaLnBrk="1" hangingPunct="1">
              <a:buNone/>
            </a:pPr>
            <a:r>
              <a:rPr lang="cs-CZ" sz="2400" b="1" dirty="0" smtClean="0"/>
              <a:t>Různé informační zdroje </a:t>
            </a:r>
          </a:p>
          <a:p>
            <a:pPr eaLnBrk="1" hangingPunct="1">
              <a:buFontTx/>
              <a:buChar char="-"/>
            </a:pPr>
            <a:r>
              <a:rPr lang="cs-CZ" sz="2400" dirty="0" smtClean="0"/>
              <a:t>Statistika </a:t>
            </a:r>
            <a:r>
              <a:rPr lang="cs-CZ" sz="2400" dirty="0" err="1" smtClean="0"/>
              <a:t>MZe</a:t>
            </a:r>
            <a:r>
              <a:rPr lang="cs-CZ" sz="2400" dirty="0" smtClean="0"/>
              <a:t>, ČSÚ, vlastníků lesa … </a:t>
            </a:r>
          </a:p>
          <a:p>
            <a:pPr eaLnBrk="1" hangingPunct="1">
              <a:buFontTx/>
              <a:buChar char="-"/>
            </a:pPr>
            <a:r>
              <a:rPr lang="cs-CZ" sz="2400" dirty="0" smtClean="0"/>
              <a:t>Lesnická práce </a:t>
            </a:r>
          </a:p>
          <a:p>
            <a:pPr eaLnBrk="1" hangingPunct="1">
              <a:buFontTx/>
              <a:buChar char="-"/>
            </a:pPr>
            <a:r>
              <a:rPr lang="cs-CZ" sz="2400" dirty="0" smtClean="0"/>
              <a:t>Věstník </a:t>
            </a:r>
            <a:r>
              <a:rPr lang="cs-CZ" sz="2400" dirty="0" err="1" smtClean="0"/>
              <a:t>MZe</a:t>
            </a:r>
            <a:r>
              <a:rPr lang="cs-CZ" sz="2400" dirty="0" smtClean="0"/>
              <a:t>… atd.</a:t>
            </a:r>
          </a:p>
          <a:p>
            <a:pPr eaLnBrk="1" hangingPunct="1">
              <a:buNone/>
            </a:pPr>
            <a:endParaRPr lang="cs-CZ" sz="2400" dirty="0" smtClean="0"/>
          </a:p>
          <a:p>
            <a:pPr eaLnBrk="1" hangingPunct="1">
              <a:buNone/>
            </a:pPr>
            <a:r>
              <a:rPr lang="cs-CZ" sz="2400" dirty="0" smtClean="0"/>
              <a:t>Vývojové trendy (cenové statistiky)</a:t>
            </a:r>
          </a:p>
          <a:p>
            <a:pPr eaLnBrk="1" hangingPunct="1">
              <a:buNone/>
            </a:pPr>
            <a:r>
              <a:rPr lang="cs-CZ" sz="2400" dirty="0" smtClean="0"/>
              <a:t>Časové řady</a:t>
            </a:r>
          </a:p>
          <a:p>
            <a:pPr eaLnBrk="1" hangingPunct="1">
              <a:buNone/>
            </a:pPr>
            <a:r>
              <a:rPr lang="cs-CZ" sz="2400" dirty="0" smtClean="0"/>
              <a:t>Volatilita cen</a:t>
            </a:r>
          </a:p>
          <a:p>
            <a:pPr eaLnBrk="1" hangingPunct="1"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dirty="0" smtClean="0"/>
              <a:t>Zásadně se počítá 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dirty="0" smtClean="0">
                <a:solidFill>
                  <a:srgbClr val="FF3300"/>
                </a:solidFill>
              </a:rPr>
              <a:t>                  </a:t>
            </a:r>
            <a:r>
              <a:rPr lang="cs-CZ" b="1" u="sng" dirty="0" smtClean="0">
                <a:solidFill>
                  <a:srgbClr val="FF3300"/>
                </a:solidFill>
              </a:rPr>
              <a:t>SOUČASNÝMI </a:t>
            </a:r>
            <a:r>
              <a:rPr lang="cs-CZ" b="1" u="sng" dirty="0" smtClean="0">
                <a:solidFill>
                  <a:srgbClr val="FF0000"/>
                </a:solidFill>
              </a:rPr>
              <a:t>HODNOTAMI</a:t>
            </a:r>
            <a:r>
              <a:rPr lang="cs-CZ" b="1" dirty="0" smtClean="0">
                <a:solidFill>
                  <a:srgbClr val="FF0000"/>
                </a:solidFill>
              </a:rPr>
              <a:t> !!!</a:t>
            </a:r>
          </a:p>
          <a:p>
            <a:pPr eaLnBrk="1" hangingPunct="1">
              <a:buFontTx/>
              <a:buNone/>
            </a:pPr>
            <a:endParaRPr lang="cs-CZ" dirty="0" smtClean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539750"/>
            <a:ext cx="8637588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539750"/>
            <a:ext cx="8637588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b="1" dirty="0" smtClean="0"/>
              <a:t>C2. Náklady a kalkulace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52513"/>
            <a:ext cx="8750331" cy="56165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b="1" dirty="0" smtClean="0">
              <a:solidFill>
                <a:srgbClr val="0066FF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cs-CZ" b="1" dirty="0" smtClean="0"/>
              <a:t>Pěstební činnost </a:t>
            </a:r>
          </a:p>
          <a:p>
            <a:pPr lvl="1" eaLnBrk="1" hangingPunct="1">
              <a:buNone/>
            </a:pPr>
            <a:r>
              <a:rPr lang="cs-CZ" b="1" dirty="0" smtClean="0"/>
              <a:t>			</a:t>
            </a:r>
            <a:r>
              <a:rPr lang="cs-CZ" dirty="0" smtClean="0"/>
              <a:t>– náklady na zajištěnou kulturu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cs-CZ" b="1" dirty="0" smtClean="0"/>
              <a:t>Těžební činnost</a:t>
            </a:r>
          </a:p>
          <a:p>
            <a:pPr lvl="1" eaLnBrk="1" hangingPunct="1">
              <a:buNone/>
            </a:pPr>
            <a:endParaRPr lang="cs-CZ" dirty="0" smtClean="0"/>
          </a:p>
          <a:p>
            <a:pPr lvl="1" eaLnBrk="1" hangingPunct="1">
              <a:buNone/>
            </a:pPr>
            <a:r>
              <a:rPr lang="cs-CZ" dirty="0" smtClean="0"/>
              <a:t>	Tvorba (konstrukce) nákladové ceny</a:t>
            </a:r>
          </a:p>
          <a:p>
            <a:pPr lvl="1" eaLnBrk="1" hangingPunct="1">
              <a:buNone/>
            </a:pPr>
            <a:r>
              <a:rPr lang="cs-CZ" dirty="0" smtClean="0"/>
              <a:t>	Přímé náklady, režie, míra zisku</a:t>
            </a:r>
          </a:p>
          <a:p>
            <a:pPr lvl="1" eaLnBrk="1" hangingPunct="1">
              <a:buNone/>
            </a:pPr>
            <a:endParaRPr lang="cs-CZ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cs-CZ" b="1" u="sng" dirty="0" smtClean="0">
                <a:solidFill>
                  <a:srgbClr val="C00000"/>
                </a:solidFill>
              </a:rPr>
              <a:t>Správní náklady </a:t>
            </a:r>
            <a:r>
              <a:rPr lang="cs-CZ" b="1" dirty="0" smtClean="0">
                <a:solidFill>
                  <a:srgbClr val="C00000"/>
                </a:solidFill>
              </a:rPr>
              <a:t>(Kč/ha/rok)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dirty="0" smtClean="0"/>
              <a:t>Správní náklady - 1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 dirty="0" smtClean="0"/>
              <a:t>Správními náklady ve smyslu oceňování</a:t>
            </a:r>
            <a:r>
              <a:rPr lang="cs-CZ" dirty="0" smtClean="0"/>
              <a:t> lesa jsou veškeré náklady lesního podniku </a:t>
            </a:r>
            <a:r>
              <a:rPr lang="cs-CZ" b="1" u="sng" dirty="0" smtClean="0">
                <a:solidFill>
                  <a:srgbClr val="C00000"/>
                </a:solidFill>
              </a:rPr>
              <a:t>mimo</a:t>
            </a:r>
          </a:p>
          <a:p>
            <a:pPr eaLnBrk="1" hangingPunct="1">
              <a:buFontTx/>
              <a:buNone/>
            </a:pPr>
            <a:endParaRPr lang="cs-CZ" dirty="0" smtClean="0"/>
          </a:p>
          <a:p>
            <a:pPr eaLnBrk="1" hangingPunct="1"/>
            <a:r>
              <a:rPr lang="cs-CZ" dirty="0" smtClean="0"/>
              <a:t>nákladů vynaložených po zajištěnou kulturu (c)</a:t>
            </a:r>
          </a:p>
          <a:p>
            <a:pPr eaLnBrk="1" hangingPunct="1"/>
            <a:r>
              <a:rPr lang="cs-CZ" dirty="0" smtClean="0"/>
              <a:t>těžebních nákladů spojených s </a:t>
            </a:r>
            <a:r>
              <a:rPr lang="cs-CZ" dirty="0" err="1" smtClean="0"/>
              <a:t>předmýtními</a:t>
            </a:r>
            <a:r>
              <a:rPr lang="cs-CZ" dirty="0" smtClean="0"/>
              <a:t> a mýtními těžbami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 eaLnBrk="1" hangingPunct="1"/>
            <a:r>
              <a:rPr lang="cs-CZ" dirty="0" smtClean="0"/>
              <a:t>Správní náklady - 2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7"/>
            <a:ext cx="8229600" cy="559754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tzn. že se jedná především o: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Náklady na další výkony lesnické činnosti, tj. na </a:t>
            </a:r>
            <a:r>
              <a:rPr lang="cs-CZ" sz="2400" b="1" u="sng" dirty="0" smtClean="0"/>
              <a:t>výchovu lesa</a:t>
            </a:r>
            <a:r>
              <a:rPr lang="cs-CZ" sz="2400" b="1" dirty="0" smtClean="0"/>
              <a:t> </a:t>
            </a:r>
            <a:r>
              <a:rPr lang="cs-CZ" sz="2400" dirty="0" smtClean="0"/>
              <a:t>(činnosti po dosažení zajištěné kultury jako jsou např. prořezávky, nekomerční probírky apod. a náklady na </a:t>
            </a:r>
            <a:r>
              <a:rPr lang="cs-CZ" sz="2400" b="1" u="sng" dirty="0" smtClean="0"/>
              <a:t>ochranu lesa</a:t>
            </a:r>
            <a:endParaRPr lang="cs-CZ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b="1" u="sng" dirty="0" smtClean="0"/>
              <a:t>Všeobecné podnikové náklady (režijní náklady)</a:t>
            </a:r>
            <a:r>
              <a:rPr lang="cs-CZ" sz="2400" u="sng" dirty="0" smtClean="0"/>
              <a:t>,</a:t>
            </a:r>
            <a:r>
              <a:rPr lang="cs-CZ" sz="2400" dirty="0" smtClean="0"/>
              <a:t> tj. osobní správní náklady (platy a jiné příjmy včetně pojištění, cestovné), věcné správní náklady (kancelářské výdaje, energie, nájmy, výpočetní technika a zpracování dat, telefony, poštovné, roční podíl nákladů na vyhotovení LHP, odpisy a údržba budov a kancelářských zařízení apod.)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u="sng" dirty="0" smtClean="0"/>
              <a:t>Daně a poplatky</a:t>
            </a:r>
            <a:r>
              <a:rPr lang="cs-CZ" sz="2400" b="1" dirty="0" smtClean="0"/>
              <a:t> </a:t>
            </a:r>
            <a:r>
              <a:rPr lang="cs-CZ" sz="2400" dirty="0" smtClean="0"/>
              <a:t>(např. daň z lesních pozemků), </a:t>
            </a:r>
            <a:r>
              <a:rPr lang="cs-CZ" sz="2400" u="sng" dirty="0" smtClean="0"/>
              <a:t>pojištění </a:t>
            </a:r>
            <a:r>
              <a:rPr lang="cs-CZ" sz="2400" dirty="0" smtClean="0"/>
              <a:t>majetku apod.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u="sng" dirty="0" smtClean="0"/>
              <a:t>Údržbu a opravy lesní dopravní sítě, odpisy cest</a:t>
            </a:r>
            <a:r>
              <a:rPr lang="cs-CZ" sz="2400" b="1" dirty="0" smtClean="0"/>
              <a:t> </a:t>
            </a:r>
            <a:r>
              <a:rPr lang="cs-CZ" sz="2400" dirty="0" smtClean="0"/>
              <a:t>apod.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txBody>
          <a:bodyPr/>
          <a:lstStyle/>
          <a:p>
            <a:pPr eaLnBrk="1" hangingPunct="1"/>
            <a:r>
              <a:rPr lang="cs-CZ" dirty="0" smtClean="0"/>
              <a:t>Správní náklady - 3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85860"/>
            <a:ext cx="8713788" cy="53117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2800" b="1" dirty="0" smtClean="0"/>
              <a:t>Výsledky šetření výše správních nákladů u SVOL </a:t>
            </a:r>
            <a:r>
              <a:rPr lang="cs-CZ" sz="2800" b="1" dirty="0" smtClean="0">
                <a:solidFill>
                  <a:srgbClr val="C00000"/>
                </a:solidFill>
              </a:rPr>
              <a:t>v roce 2007</a:t>
            </a:r>
            <a:r>
              <a:rPr lang="cs-CZ" sz="2800" b="1" dirty="0" smtClean="0"/>
              <a:t>: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b="1" dirty="0" smtClean="0"/>
              <a:t>Vážený aritmetický průměr</a:t>
            </a:r>
            <a:r>
              <a:rPr lang="cs-CZ" sz="2800" dirty="0" smtClean="0"/>
              <a:t>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 3 798 Kč/ha/rok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b="1" dirty="0" err="1" smtClean="0"/>
              <a:t>Median</a:t>
            </a:r>
            <a:r>
              <a:rPr lang="cs-CZ" sz="2800" dirty="0" smtClean="0"/>
              <a:t> (střední hodnota množiny daných čísel):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1779 Kč/ha/rok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b="1" dirty="0" smtClean="0"/>
              <a:t>Modus</a:t>
            </a:r>
            <a:r>
              <a:rPr lang="cs-CZ" sz="2800" dirty="0" smtClean="0"/>
              <a:t> (nejčastěji se vyskytující hodnota):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2600 Kč/ha/rok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582594"/>
          </a:xfrm>
        </p:spPr>
        <p:txBody>
          <a:bodyPr/>
          <a:lstStyle/>
          <a:p>
            <a:pPr eaLnBrk="1" hangingPunct="1"/>
            <a:r>
              <a:rPr lang="cs-CZ" b="1" dirty="0" smtClean="0"/>
              <a:t>C3. Úroková míra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59"/>
            <a:ext cx="8507413" cy="540032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2400" b="1" dirty="0" smtClean="0"/>
              <a:t>ÚROKOVÁ MÍRA </a:t>
            </a:r>
            <a:r>
              <a:rPr lang="cs-CZ" sz="2400" dirty="0" smtClean="0"/>
              <a:t>= veličina, která musí a může </a:t>
            </a:r>
            <a:r>
              <a:rPr lang="cs-CZ" sz="2400" b="1" u="sng" dirty="0" smtClean="0"/>
              <a:t>zachycovat </a:t>
            </a:r>
            <a:r>
              <a:rPr lang="cs-CZ" sz="2400" b="1" u="sng" dirty="0" smtClean="0">
                <a:solidFill>
                  <a:srgbClr val="FF0000"/>
                </a:solidFill>
              </a:rPr>
              <a:t>ekonomické</a:t>
            </a:r>
            <a:r>
              <a:rPr lang="cs-CZ" sz="2400" b="1" dirty="0" smtClean="0"/>
              <a:t> i </a:t>
            </a:r>
            <a:r>
              <a:rPr lang="cs-CZ" sz="2400" b="1" u="sng" dirty="0" smtClean="0">
                <a:solidFill>
                  <a:srgbClr val="FF0000"/>
                </a:solidFill>
              </a:rPr>
              <a:t>mimoekonomické důvody rozhodování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/>
              <a:t>Faktor času </a:t>
            </a:r>
            <a:r>
              <a:rPr lang="cs-CZ" sz="2400" dirty="0" smtClean="0"/>
              <a:t>v oceňování lesa (vliv na </a:t>
            </a:r>
            <a:r>
              <a:rPr lang="cs-CZ" sz="2400" u="sng" dirty="0" smtClean="0"/>
              <a:t>hodnotu v čase</a:t>
            </a:r>
            <a:r>
              <a:rPr lang="cs-CZ" sz="2400" dirty="0" smtClean="0"/>
              <a:t>):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obmýtí + úroková míra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u="sng" dirty="0" smtClean="0"/>
              <a:t>Vlivy na výši úrokové míry: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cs-CZ" sz="2000" dirty="0" smtClean="0"/>
              <a:t>délka produkčního cyklu - </a:t>
            </a:r>
            <a:r>
              <a:rPr lang="cs-CZ" sz="2000" b="1" dirty="0" smtClean="0">
                <a:solidFill>
                  <a:srgbClr val="C00000"/>
                </a:solidFill>
              </a:rPr>
              <a:t>obmýtí</a:t>
            </a:r>
            <a:r>
              <a:rPr lang="cs-CZ" sz="2000" dirty="0" smtClean="0">
                <a:solidFill>
                  <a:srgbClr val="C00000"/>
                </a:solidFill>
              </a:rPr>
              <a:t> (</a:t>
            </a:r>
            <a:r>
              <a:rPr lang="cs-CZ" sz="2000" b="1" dirty="0" smtClean="0">
                <a:solidFill>
                  <a:srgbClr val="C00000"/>
                </a:solidFill>
              </a:rPr>
              <a:t>dlouhodobost investice</a:t>
            </a:r>
            <a:r>
              <a:rPr lang="cs-CZ" sz="2000" dirty="0" smtClean="0">
                <a:solidFill>
                  <a:srgbClr val="C0000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cs-CZ" sz="2000" dirty="0" smtClean="0"/>
              <a:t>jistota či </a:t>
            </a:r>
            <a:r>
              <a:rPr lang="cs-CZ" sz="2000" b="1" dirty="0" smtClean="0">
                <a:solidFill>
                  <a:srgbClr val="C00000"/>
                </a:solidFill>
              </a:rPr>
              <a:t>riziko</a:t>
            </a:r>
            <a:r>
              <a:rPr lang="cs-CZ" sz="2000" dirty="0" smtClean="0"/>
              <a:t> kapitálových vkladů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cs-CZ" sz="2000" dirty="0" smtClean="0"/>
              <a:t>inflace (růst cenové hladiny)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cs-CZ" sz="2000" dirty="0" smtClean="0"/>
              <a:t>požadovaná výnosnost (rentabilita)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cs-CZ" sz="2000" dirty="0" smtClean="0"/>
              <a:t>likvidita aj.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88640"/>
            <a:ext cx="8401080" cy="597154"/>
          </a:xfrm>
        </p:spPr>
        <p:txBody>
          <a:bodyPr/>
          <a:lstStyle/>
          <a:p>
            <a:pPr eaLnBrk="1" hangingPunct="1"/>
            <a:r>
              <a:rPr lang="cs-CZ" sz="3600" b="1" dirty="0" smtClean="0"/>
              <a:t>Druhy úrokové míry v oceňování lesa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857232"/>
            <a:ext cx="8401080" cy="578647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u="sng" dirty="0" smtClean="0"/>
              <a:t>Hospodářská</a:t>
            </a:r>
            <a:r>
              <a:rPr lang="cs-CZ" sz="2400" b="1" dirty="0" smtClean="0"/>
              <a:t> úroková míra (kalkulační)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	- úroveň rentability LH všeobecně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	- žádoucí úroková míra, která má být dosažena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b="1" u="sng" dirty="0" smtClean="0"/>
              <a:t>Kapitalizační</a:t>
            </a:r>
            <a:r>
              <a:rPr lang="cs-CZ" sz="2400" b="1" dirty="0" smtClean="0"/>
              <a:t> úroková míra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b="1" u="sng" dirty="0" smtClean="0"/>
              <a:t>Diskontní</a:t>
            </a:r>
            <a:r>
              <a:rPr lang="cs-CZ" sz="2400" b="1" dirty="0" smtClean="0"/>
              <a:t> úroková sazba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u="sng" dirty="0" smtClean="0"/>
              <a:t>Efektivní (vnitřní)</a:t>
            </a:r>
            <a:r>
              <a:rPr lang="cs-CZ" sz="2400" b="1" dirty="0" smtClean="0"/>
              <a:t> úroková míra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	skutečná rentabilita kapitálových vkladů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		</a:t>
            </a:r>
            <a:r>
              <a:rPr lang="cs-CZ" sz="2000" i="1" dirty="0" smtClean="0"/>
              <a:t>(prakticky dosahované </a:t>
            </a:r>
            <a:r>
              <a:rPr lang="cs-CZ" sz="2000" i="1" dirty="0" err="1" smtClean="0"/>
              <a:t>zúročovací</a:t>
            </a:r>
            <a:r>
              <a:rPr lang="cs-CZ" sz="2000" i="1" dirty="0" smtClean="0"/>
              <a:t> procento, vnitřní výnosové	procento, vychází z </a:t>
            </a:r>
            <a:r>
              <a:rPr lang="cs-CZ" sz="2000" i="1" dirty="0" err="1" smtClean="0"/>
              <a:t>Faustmannova</a:t>
            </a:r>
            <a:r>
              <a:rPr lang="cs-CZ" sz="2000" i="1" dirty="0" smtClean="0"/>
              <a:t> vzorce)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u="sng" dirty="0" smtClean="0"/>
              <a:t>Zákonná</a:t>
            </a:r>
            <a:r>
              <a:rPr lang="cs-CZ" sz="2400" b="1" dirty="0" smtClean="0"/>
              <a:t> úroková míra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u="sng" dirty="0" smtClean="0"/>
              <a:t>PRIBOR</a:t>
            </a:r>
            <a:r>
              <a:rPr lang="cs-CZ" sz="2400" dirty="0" smtClean="0"/>
              <a:t> (průměrná úroková sazba kotovaná ČNB pro splatnost 1 roku)</a:t>
            </a:r>
            <a:endParaRPr lang="cs-CZ" sz="2400" b="1" u="sng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Lesní úroková míra</a:t>
            </a:r>
            <a:r>
              <a:rPr lang="cs-CZ" sz="2400" dirty="0" smtClean="0"/>
              <a:t> …. lesnická zvláštnost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Otázka zdůvodnění použité výše úrokové míry ve ZP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48098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/>
              <a:t>Jedná se o:</a:t>
            </a:r>
          </a:p>
          <a:p>
            <a:pPr>
              <a:buNone/>
            </a:pPr>
            <a:endParaRPr lang="cs-CZ" sz="2800" b="1" dirty="0" smtClean="0"/>
          </a:p>
          <a:p>
            <a:r>
              <a:rPr lang="cs-CZ" sz="2800" u="sng" dirty="0" smtClean="0"/>
              <a:t>ekonomickou katastrofu </a:t>
            </a:r>
            <a:r>
              <a:rPr lang="cs-CZ" sz="2800" dirty="0" smtClean="0"/>
              <a:t>(mění se ekonomické prostředí/trh – ceny a náklady, příjmová situace vlastníků lesa…)</a:t>
            </a:r>
          </a:p>
          <a:p>
            <a:pPr>
              <a:buNone/>
            </a:pPr>
            <a:endParaRPr lang="cs-CZ" sz="1800" dirty="0" smtClean="0"/>
          </a:p>
          <a:p>
            <a:r>
              <a:rPr lang="cs-CZ" sz="2800" u="sng" dirty="0" smtClean="0"/>
              <a:t>ekologickou katastrofu</a:t>
            </a:r>
            <a:r>
              <a:rPr lang="cs-CZ" sz="2800" dirty="0" smtClean="0"/>
              <a:t> (les přestane plnit své funkce v obvyklém rozsahu - voda, půda, CO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rekreace…..), </a:t>
            </a:r>
          </a:p>
          <a:p>
            <a:pPr>
              <a:buNone/>
            </a:pPr>
            <a:endParaRPr lang="cs-CZ" sz="2400" u="sng" dirty="0" smtClean="0"/>
          </a:p>
          <a:p>
            <a:r>
              <a:rPr lang="cs-CZ" sz="2800" u="sng" dirty="0" err="1" smtClean="0"/>
              <a:t>lesopolitické</a:t>
            </a:r>
            <a:r>
              <a:rPr lang="cs-CZ" sz="2800" u="sng" dirty="0" smtClean="0"/>
              <a:t> téma </a:t>
            </a:r>
            <a:r>
              <a:rPr lang="cs-CZ" sz="2800" dirty="0" smtClean="0"/>
              <a:t>celostátního strategického významu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C00000"/>
                </a:solidFill>
              </a:rPr>
              <a:t>Riziko</a:t>
            </a:r>
            <a:r>
              <a:rPr lang="cs-CZ" sz="4000" b="1" dirty="0" smtClean="0"/>
              <a:t> hospodaření v lese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484784"/>
            <a:ext cx="8715436" cy="5112568"/>
          </a:xfrm>
        </p:spPr>
        <p:txBody>
          <a:bodyPr/>
          <a:lstStyle/>
          <a:p>
            <a:pPr eaLnBrk="1" hangingPunct="1"/>
            <a:r>
              <a:rPr lang="cs-CZ" sz="2800" dirty="0" smtClean="0"/>
              <a:t>Hospodaření lesního podniku je spojeno s celou řadou </a:t>
            </a:r>
            <a:r>
              <a:rPr lang="cs-CZ" sz="2800" b="1" dirty="0" smtClean="0">
                <a:solidFill>
                  <a:srgbClr val="C00000"/>
                </a:solidFill>
              </a:rPr>
              <a:t>rizik</a:t>
            </a:r>
            <a:r>
              <a:rPr lang="cs-CZ" sz="2800" dirty="0" smtClean="0">
                <a:solidFill>
                  <a:srgbClr val="C00000"/>
                </a:solidFill>
              </a:rPr>
              <a:t>,</a:t>
            </a:r>
            <a:r>
              <a:rPr lang="cs-CZ" sz="2800" dirty="0" smtClean="0"/>
              <a:t> tj. s možností, že dosažené výsledky se odchylují od předpokladů.</a:t>
            </a:r>
          </a:p>
          <a:p>
            <a:pPr eaLnBrk="1" hangingPunct="1">
              <a:buNone/>
            </a:pPr>
            <a:endParaRPr lang="cs-CZ" sz="2800" dirty="0" smtClean="0"/>
          </a:p>
          <a:p>
            <a:pPr eaLnBrk="1" hangingPunct="1"/>
            <a:r>
              <a:rPr lang="cs-CZ" sz="2800" b="1" dirty="0" smtClean="0"/>
              <a:t>Čím je </a:t>
            </a:r>
            <a:r>
              <a:rPr lang="cs-CZ" sz="2800" b="1" u="sng" dirty="0" smtClean="0"/>
              <a:t>stupeň nejistoty (rizika) </a:t>
            </a:r>
            <a:r>
              <a:rPr lang="cs-CZ" sz="2800" b="1" dirty="0" smtClean="0"/>
              <a:t>dosažení očekávaných peněžních toků vyšší, </a:t>
            </a:r>
          </a:p>
          <a:p>
            <a:pPr eaLnBrk="1" hangingPunct="1">
              <a:buNone/>
            </a:pPr>
            <a:r>
              <a:rPr lang="cs-CZ" sz="2800" b="1" dirty="0" smtClean="0"/>
              <a:t>		tím je bezpečnost investice nižší </a:t>
            </a:r>
          </a:p>
          <a:p>
            <a:pPr eaLnBrk="1" hangingPunct="1">
              <a:buNone/>
            </a:pPr>
            <a:r>
              <a:rPr lang="cs-CZ" sz="2800" b="1" dirty="0" smtClean="0"/>
              <a:t>			a investor požaduje </a:t>
            </a:r>
            <a:r>
              <a:rPr lang="cs-CZ" sz="2800" b="1" u="sng" dirty="0" smtClean="0"/>
              <a:t>vyšší výnosnost</a:t>
            </a:r>
          </a:p>
          <a:p>
            <a:pPr eaLnBrk="1" hangingPunct="1">
              <a:buNone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562074"/>
          </a:xfrm>
        </p:spPr>
        <p:txBody>
          <a:bodyPr/>
          <a:lstStyle/>
          <a:p>
            <a:pPr eaLnBrk="1" hangingPunct="1"/>
            <a:r>
              <a:rPr lang="cs-CZ" sz="3200" b="1" dirty="0" smtClean="0">
                <a:solidFill>
                  <a:srgbClr val="C00000"/>
                </a:solidFill>
              </a:rPr>
              <a:t>Riziko</a:t>
            </a:r>
            <a:r>
              <a:rPr lang="cs-CZ" sz="3200" b="1" dirty="0" smtClean="0"/>
              <a:t> v oceňování lesa</a:t>
            </a:r>
            <a:endParaRPr lang="cs-CZ" sz="3200" b="1" dirty="0" smtClean="0">
              <a:solidFill>
                <a:srgbClr val="C00000"/>
              </a:solidFill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80728"/>
            <a:ext cx="8715436" cy="5760640"/>
          </a:xfrm>
        </p:spPr>
        <p:txBody>
          <a:bodyPr/>
          <a:lstStyle/>
          <a:p>
            <a:pPr eaLnBrk="1" hangingPunct="1"/>
            <a:r>
              <a:rPr lang="cs-CZ" sz="2400" b="1" u="sng" dirty="0" smtClean="0"/>
              <a:t>Projeví se </a:t>
            </a:r>
            <a:r>
              <a:rPr lang="cs-CZ" sz="2400" b="1" u="sng" dirty="0" smtClean="0">
                <a:solidFill>
                  <a:srgbClr val="C00000"/>
                </a:solidFill>
              </a:rPr>
              <a:t>VLIV RIZIKA </a:t>
            </a:r>
            <a:r>
              <a:rPr lang="cs-CZ" sz="2400" b="1" dirty="0" smtClean="0"/>
              <a:t>v důsledku kalamity na </a:t>
            </a:r>
            <a:r>
              <a:rPr lang="cs-CZ" sz="2400" b="1" u="sng" dirty="0" smtClean="0">
                <a:solidFill>
                  <a:srgbClr val="C00000"/>
                </a:solidFill>
              </a:rPr>
              <a:t>změnu výše úrokové míry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smtClean="0"/>
              <a:t>v oceňovacích výpočtech?</a:t>
            </a:r>
          </a:p>
          <a:p>
            <a:pPr eaLnBrk="1" hangingPunct="1">
              <a:buNone/>
            </a:pPr>
            <a:endParaRPr lang="cs-CZ" sz="1200" b="1" dirty="0" smtClean="0"/>
          </a:p>
          <a:p>
            <a:pPr algn="ctr" eaLnBrk="1" hangingPunct="1">
              <a:buNone/>
            </a:pPr>
            <a:r>
              <a:rPr lang="cs-CZ" sz="4000" b="1" dirty="0" smtClean="0">
                <a:solidFill>
                  <a:srgbClr val="C00000"/>
                </a:solidFill>
              </a:rPr>
              <a:t>ANO</a:t>
            </a:r>
          </a:p>
          <a:p>
            <a:pPr eaLnBrk="1" hangingPunct="1">
              <a:buNone/>
            </a:pPr>
            <a:endParaRPr lang="cs-CZ" sz="1400" b="1" dirty="0" smtClean="0"/>
          </a:p>
          <a:p>
            <a:pPr eaLnBrk="1" hangingPunct="1">
              <a:buNone/>
            </a:pPr>
            <a:r>
              <a:rPr lang="cs-CZ" sz="2400" b="1" u="sng" dirty="0" smtClean="0">
                <a:solidFill>
                  <a:srgbClr val="C00000"/>
                </a:solidFill>
              </a:rPr>
              <a:t>Snížení hodnoty mýtní výtěže (Au) </a:t>
            </a:r>
          </a:p>
          <a:p>
            <a:pPr indent="15875" eaLnBrk="1" hangingPunct="1">
              <a:buFont typeface="Arial" pitchFamily="34" charset="0"/>
              <a:buChar char="•"/>
            </a:pPr>
            <a:r>
              <a:rPr lang="cs-CZ" sz="2400" dirty="0" smtClean="0"/>
              <a:t>	</a:t>
            </a:r>
            <a:r>
              <a:rPr lang="cs-CZ" sz="2400" b="1" dirty="0" smtClean="0"/>
              <a:t>pro  hlavní </a:t>
            </a:r>
            <a:r>
              <a:rPr lang="cs-CZ" sz="2400" b="1" dirty="0" err="1" smtClean="0"/>
              <a:t>hosp</a:t>
            </a:r>
            <a:r>
              <a:rPr lang="cs-CZ" sz="2400" b="1" dirty="0" smtClean="0"/>
              <a:t>. </a:t>
            </a:r>
            <a:r>
              <a:rPr lang="cs-CZ" sz="2400" b="1" u="sng" dirty="0" smtClean="0"/>
              <a:t>dřeviny</a:t>
            </a:r>
            <a:r>
              <a:rPr lang="cs-CZ" sz="2400" b="1" dirty="0" smtClean="0"/>
              <a:t> SM, BO, BK a DB </a:t>
            </a:r>
          </a:p>
          <a:p>
            <a:pPr indent="15875" eaLnBrk="1" hangingPunct="1">
              <a:buFont typeface="Arial" pitchFamily="34" charset="0"/>
              <a:buChar char="•"/>
            </a:pPr>
            <a:r>
              <a:rPr lang="cs-CZ" sz="2400" b="1" dirty="0" smtClean="0"/>
              <a:t>	v závislosti na různých </a:t>
            </a:r>
            <a:r>
              <a:rPr lang="cs-CZ" sz="2400" b="1" u="sng" dirty="0" smtClean="0"/>
              <a:t>obmýtích </a:t>
            </a:r>
          </a:p>
          <a:p>
            <a:pPr indent="15875" eaLnBrk="1" hangingPunct="1">
              <a:buFont typeface="Arial" pitchFamily="34" charset="0"/>
              <a:buChar char="•"/>
            </a:pPr>
            <a:r>
              <a:rPr lang="cs-CZ" sz="2400" b="1" dirty="0" smtClean="0"/>
              <a:t>	podmíněné různou </a:t>
            </a:r>
            <a:r>
              <a:rPr lang="cs-CZ" sz="2400" b="1" u="sng" dirty="0" smtClean="0"/>
              <a:t>pravděpodobnosti</a:t>
            </a:r>
            <a:r>
              <a:rPr lang="cs-CZ" sz="2400" b="1" dirty="0" smtClean="0"/>
              <a:t> přežití 	vlivem různých </a:t>
            </a:r>
            <a:r>
              <a:rPr lang="cs-CZ" sz="2400" b="1" u="sng" dirty="0" smtClean="0"/>
              <a:t>kalamit</a:t>
            </a:r>
            <a:r>
              <a:rPr lang="cs-CZ" sz="2400" b="1" dirty="0" smtClean="0"/>
              <a:t> (vítr, kůrovec aj.)</a:t>
            </a:r>
          </a:p>
          <a:p>
            <a:pPr eaLnBrk="1" hangingPunct="1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 eaLnBrk="1" hangingPunct="1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Různé hodnoty Au v obmýtí </a:t>
            </a:r>
            <a:r>
              <a:rPr lang="cs-CZ" sz="2400" b="1" u="sng" dirty="0" smtClean="0">
                <a:solidFill>
                  <a:srgbClr val="C00000"/>
                </a:solidFill>
              </a:rPr>
              <a:t>s vlivem a bez vlivu tohoto rizika</a:t>
            </a:r>
          </a:p>
          <a:p>
            <a:pPr eaLnBrk="1" hangingPunct="1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eaLnBrk="1" hangingPunct="1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eaLnBrk="1" hangingPunct="1">
              <a:buNone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05064"/>
            <a:ext cx="8208962" cy="2304256"/>
          </a:xfrm>
        </p:spPr>
        <p:txBody>
          <a:bodyPr/>
          <a:lstStyle/>
          <a:p>
            <a:pPr eaLnBrk="1" hangingPunct="1"/>
            <a:r>
              <a:rPr lang="cs-CZ" sz="3600" dirty="0" smtClean="0"/>
              <a:t>Oceňování produkční funkce lesa na základě 2 přístupů:  </a:t>
            </a:r>
            <a:br>
              <a:rPr lang="cs-CZ" sz="3600" dirty="0" smtClean="0"/>
            </a:br>
            <a:r>
              <a:rPr lang="cs-CZ" sz="3600" b="1" dirty="0" smtClean="0"/>
              <a:t>nejvyššího čistého výnosu</a:t>
            </a:r>
            <a:br>
              <a:rPr lang="cs-CZ" sz="3600" b="1" dirty="0" smtClean="0"/>
            </a:br>
            <a:r>
              <a:rPr lang="cs-CZ" sz="3600" b="1" dirty="0" smtClean="0">
                <a:solidFill>
                  <a:srgbClr val="C00000"/>
                </a:solidFill>
              </a:rPr>
              <a:t>z </a:t>
            </a:r>
            <a:r>
              <a:rPr lang="cs-CZ" sz="3600" b="1" u="sng" dirty="0" smtClean="0">
                <a:solidFill>
                  <a:srgbClr val="C00000"/>
                </a:solidFill>
              </a:rPr>
              <a:t>půdy</a:t>
            </a:r>
            <a:r>
              <a:rPr lang="cs-CZ" sz="3600" b="1" dirty="0" smtClean="0">
                <a:solidFill>
                  <a:srgbClr val="C00000"/>
                </a:solidFill>
              </a:rPr>
              <a:t> (ŠČVP) </a:t>
            </a:r>
            <a:r>
              <a:rPr lang="cs-CZ" sz="3600" b="1" dirty="0" smtClean="0"/>
              <a:t>nebo </a:t>
            </a:r>
            <a:r>
              <a:rPr lang="cs-CZ" sz="3600" b="1" dirty="0" smtClean="0">
                <a:solidFill>
                  <a:srgbClr val="C00000"/>
                </a:solidFill>
              </a:rPr>
              <a:t>z </a:t>
            </a:r>
            <a:r>
              <a:rPr lang="cs-CZ" sz="3600" b="1" u="sng" dirty="0" smtClean="0">
                <a:solidFill>
                  <a:srgbClr val="C00000"/>
                </a:solidFill>
              </a:rPr>
              <a:t>lesa</a:t>
            </a:r>
            <a:r>
              <a:rPr lang="cs-CZ" sz="3600" b="1" dirty="0" smtClean="0">
                <a:solidFill>
                  <a:srgbClr val="C00000"/>
                </a:solidFill>
              </a:rPr>
              <a:t> (ŠČVL)</a:t>
            </a:r>
          </a:p>
        </p:txBody>
      </p:sp>
      <p:sp>
        <p:nvSpPr>
          <p:cNvPr id="169987" name="Text Box 4"/>
          <p:cNvSpPr txBox="1">
            <a:spLocks noChangeArrowheads="1"/>
          </p:cNvSpPr>
          <p:nvPr/>
        </p:nvSpPr>
        <p:spPr bwMode="auto">
          <a:xfrm>
            <a:off x="468313" y="1484313"/>
            <a:ext cx="82073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 b="1" dirty="0" smtClean="0"/>
              <a:t>2c. Změna pohledu na historické školy oceňování lesa ?</a:t>
            </a:r>
            <a:endParaRPr lang="cs-CZ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OCEŇOVÁNÍ PRODUKČNÍ FUNKCE LESA</a:t>
            </a:r>
            <a:br>
              <a:rPr lang="cs-CZ" sz="2400" b="1" dirty="0" smtClean="0"/>
            </a:br>
            <a:r>
              <a:rPr lang="cs-CZ" sz="2400" b="1" dirty="0" smtClean="0"/>
              <a:t>NA ZÁKLADĚ NEJVYŠŠÍHO ČISTÉHO VÝNOSU – 1 </a:t>
            </a:r>
          </a:p>
        </p:txBody>
      </p:sp>
      <p:graphicFrame>
        <p:nvGraphicFramePr>
          <p:cNvPr id="288771" name="Group 3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229600" cy="307939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080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Přístup školy čistého výnosu </a:t>
                      </a:r>
                      <a:r>
                        <a:rPr kumimoji="0" lang="cs-CZ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 lesa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(tzv. 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škola produktivity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brutto škola)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Přístup školy čistého výnosu </a:t>
                      </a:r>
                      <a:r>
                        <a:rPr kumimoji="0" lang="cs-CZ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 půdy</a:t>
                      </a:r>
                      <a:endParaRPr kumimoji="0" lang="cs-CZ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(tzv. 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škola rentability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netto škola)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 ocenění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23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jako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celek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(jednolitý objekt)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 je odkazem (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dědictvím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minulých dob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PŮDA</a:t>
                      </a:r>
                      <a:r>
                        <a:rPr kumimoji="0" lang="cs-CZ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kumimoji="0" lang="cs-CZ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POROST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odlišné objekty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 půdu se pohlíží jako na investiční objekt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První lesní hospodář převzal jen lesní půdu –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holinu 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(pozn.:  obdoba zemědělské  výroby)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467544" y="4149080"/>
          <a:ext cx="8229600" cy="21891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1595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Předpoklady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73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Vlastník lesa </a:t>
                      </a:r>
                      <a:r>
                        <a:rPr kumimoji="0" lang="cs-CZ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hospodaří každoročně</a:t>
                      </a:r>
                      <a:endParaRPr kumimoji="0" lang="cs-CZ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Musí být splněny určité podmínky („uzavřený systém“, Max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Endres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1923)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Škola principiálně staví na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finančním obmýtí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Základem pro výpočet této doby obmýtní je </a:t>
                      </a:r>
                      <a:r>
                        <a:rPr kumimoji="0" lang="cs-CZ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Faustmannův</a:t>
                      </a:r>
                      <a:r>
                        <a:rPr kumimoji="0" lang="cs-CZ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vzorec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 výpočet očekávané hodnoty lesní půdy.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OCEŇOVÁNÍ PRODUKČNÍ FUNKCE LESA</a:t>
            </a:r>
            <a:br>
              <a:rPr lang="cs-CZ" sz="2400" b="1" dirty="0" smtClean="0"/>
            </a:br>
            <a:r>
              <a:rPr lang="cs-CZ" sz="2400" b="1" dirty="0" smtClean="0"/>
              <a:t>NA ZÁKLADĚ NEJVYŠŠÍHO ČISTÉHO VÝNOSU – 2</a:t>
            </a:r>
          </a:p>
        </p:txBody>
      </p:sp>
      <p:graphicFrame>
        <p:nvGraphicFramePr>
          <p:cNvPr id="743427" name="Group 3"/>
          <p:cNvGraphicFramePr>
            <a:graphicFrameLocks noGrp="1"/>
          </p:cNvGraphicFramePr>
          <p:nvPr>
            <p:ph idx="1"/>
          </p:nvPr>
        </p:nvGraphicFramePr>
        <p:xfrm>
          <a:off x="395288" y="1268413"/>
          <a:ext cx="8229600" cy="474154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04825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Důsledky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05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max. renta (cena lesa)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 dosahována při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dlouhých dobách obmýtních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předržování zralých porostních zásob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umožňuje trvalost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 vyrovnanost výtěže (výnosu)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dbá na zúročení lesního kapitálu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   nevyžaduje to extrémně nízkou úroveň úrokové míry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národohospodářském zájmu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zavádění krátkých obmýtí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(krátkých finančních dob obmýtních)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nepředržování porost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ů, které se nevyplatí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nezaručuje trvalost výtěže ani vyrovnanost výnosu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enormně nízká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úroková míra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 dosažení max. ceny lesní půdy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cs-CZ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první </a:t>
                      </a:r>
                      <a:r>
                        <a:rPr kumimoji="0" lang="cs-CZ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rentní</a:t>
                      </a:r>
                      <a:r>
                        <a:rPr kumimoji="0" lang="cs-CZ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efekt </a:t>
                      </a:r>
                      <a:r>
                        <a:rPr kumimoji="0" lang="cs-CZ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 dostaví až za dobu obmýtní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 soukromohospodářském zájmu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zakládání smrkových a borových </a:t>
                      </a:r>
                      <a:r>
                        <a:rPr kumimoji="0" lang="cs-CZ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monokultur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snížení stability porostů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ztráta biodiverzity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OCEŇOVÁNÍ PRODUKČNÍ FUNKCE LESA</a:t>
            </a:r>
            <a:br>
              <a:rPr lang="cs-CZ" sz="2400" b="1" dirty="0" smtClean="0"/>
            </a:br>
            <a:r>
              <a:rPr lang="cs-CZ" sz="2400" b="1" dirty="0" smtClean="0"/>
              <a:t>NA ZÁKLADĚ NEJVYŠŠÍHO ČISTÉHO VÝNOSU – 3</a:t>
            </a:r>
          </a:p>
        </p:txBody>
      </p:sp>
      <p:graphicFrame>
        <p:nvGraphicFramePr>
          <p:cNvPr id="745475" name="Group 3"/>
          <p:cNvGraphicFramePr>
            <a:graphicFrameLocks noGrp="1"/>
          </p:cNvGraphicFramePr>
          <p:nvPr>
            <p:ph idx="1"/>
          </p:nvPr>
        </p:nvGraphicFramePr>
        <p:xfrm>
          <a:off x="395536" y="1916832"/>
          <a:ext cx="8229600" cy="24685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03028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Použití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(problém stanovení hospodářského cíle a hospodářské situace vlastníka lesa)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38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Vlastník většího lesního majetku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 přibližně normálním rozdělením porostů a s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maloplošným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pasečným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hospodářstvím, kterému jde o </a:t>
                      </a:r>
                      <a:r>
                        <a:rPr kumimoji="0" lang="cs-CZ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trvalý výnos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 hospodářské skupiny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Stanovisko podnikatele či rolníka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který zalesňuje nevýnosný luční pozemek (ocení dříve dosažitelné výnosy)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Lesní velkostatek, kde se má teprve vybudovat nepřetržité hospodářství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r>
              <a:rPr lang="cs-CZ" b="1" dirty="0" smtClean="0"/>
              <a:t>ŠČVP  </a:t>
            </a:r>
            <a:r>
              <a:rPr lang="cs-CZ" b="1" dirty="0" err="1" smtClean="0"/>
              <a:t>vs</a:t>
            </a:r>
            <a:r>
              <a:rPr lang="cs-CZ" b="1" dirty="0" smtClean="0"/>
              <a:t>  ŠČVL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908720"/>
            <a:ext cx="8821644" cy="5688632"/>
          </a:xfrm>
        </p:spPr>
        <p:txBody>
          <a:bodyPr/>
          <a:lstStyle/>
          <a:p>
            <a:pPr lvl="0">
              <a:spcBef>
                <a:spcPct val="0"/>
              </a:spcBef>
              <a:buNone/>
              <a:tabLst>
                <a:tab pos="457200" algn="l"/>
              </a:tabLst>
            </a:pPr>
            <a:r>
              <a:rPr lang="cs-CZ" sz="2400" b="1" i="1" dirty="0" smtClean="0">
                <a:latin typeface="Times New Roman" pitchFamily="18" charset="0"/>
              </a:rPr>
              <a:t>ŠČVL </a:t>
            </a:r>
            <a:r>
              <a:rPr lang="cs-CZ" sz="2400" i="1" dirty="0" smtClean="0">
                <a:latin typeface="Times New Roman" pitchFamily="18" charset="0"/>
              </a:rPr>
              <a:t>: </a:t>
            </a:r>
            <a:r>
              <a:rPr lang="cs-CZ" sz="2400" i="1" u="sng" dirty="0" smtClean="0">
                <a:latin typeface="Times New Roman" pitchFamily="18" charset="0"/>
              </a:rPr>
              <a:t>Nejdříve přichází </a:t>
            </a:r>
            <a:r>
              <a:rPr lang="cs-CZ" sz="2400" b="1" i="1" u="sng" dirty="0" smtClean="0">
                <a:latin typeface="Times New Roman" pitchFamily="18" charset="0"/>
              </a:rPr>
              <a:t>výnos</a:t>
            </a:r>
            <a:r>
              <a:rPr lang="cs-CZ" sz="2400" i="1" dirty="0" smtClean="0">
                <a:latin typeface="Times New Roman" pitchFamily="18" charset="0"/>
              </a:rPr>
              <a:t> z mýceného mateřského porostu, a teprve potom se vynakládají náklady na jeho reprodukci do žádoucího stavu </a:t>
            </a:r>
          </a:p>
          <a:p>
            <a:pPr lvl="0">
              <a:spcBef>
                <a:spcPct val="0"/>
              </a:spcBef>
              <a:buNone/>
              <a:tabLst>
                <a:tab pos="457200" algn="l"/>
              </a:tabLst>
            </a:pPr>
            <a:r>
              <a:rPr lang="cs-CZ" sz="2400" i="1" dirty="0" smtClean="0">
                <a:latin typeface="Times New Roman" pitchFamily="18" charset="0"/>
              </a:rPr>
              <a:t>                                                       =</a:t>
            </a:r>
            <a:r>
              <a:rPr lang="cs-CZ" sz="2400" i="1" dirty="0" smtClean="0">
                <a:latin typeface="Times New Roman" pitchFamily="18" charset="0"/>
                <a:sym typeface="Symbol" pitchFamily="18" charset="2"/>
              </a:rPr>
              <a:t>  </a:t>
            </a:r>
            <a:r>
              <a:rPr lang="cs-CZ" sz="2400" i="1" u="sng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reálná praxe (?)</a:t>
            </a:r>
          </a:p>
          <a:p>
            <a:pPr lvl="0">
              <a:spcBef>
                <a:spcPct val="0"/>
              </a:spcBef>
              <a:buNone/>
              <a:tabLst>
                <a:tab pos="457200" algn="l"/>
              </a:tabLst>
            </a:pPr>
            <a:endParaRPr lang="cs-CZ" sz="2400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lvl="0">
              <a:spcBef>
                <a:spcPct val="0"/>
              </a:spcBef>
              <a:buNone/>
              <a:tabLst>
                <a:tab pos="457200" algn="l"/>
              </a:tabLst>
            </a:pPr>
            <a:r>
              <a:rPr lang="cs-CZ" sz="2400" b="1" i="1" dirty="0" smtClean="0">
                <a:latin typeface="Times New Roman" pitchFamily="18" charset="0"/>
              </a:rPr>
              <a:t>ŠČVP </a:t>
            </a:r>
            <a:r>
              <a:rPr lang="cs-CZ" sz="2400" i="1" dirty="0" smtClean="0">
                <a:latin typeface="Times New Roman" pitchFamily="18" charset="0"/>
              </a:rPr>
              <a:t>: </a:t>
            </a:r>
            <a:r>
              <a:rPr lang="cs-CZ" sz="2400" i="1" u="sng" dirty="0" smtClean="0">
                <a:latin typeface="Times New Roman" pitchFamily="18" charset="0"/>
                <a:cs typeface="Times New Roman" pitchFamily="18" charset="0"/>
              </a:rPr>
              <a:t>Nejdříve se vynakládají </a:t>
            </a:r>
            <a:r>
              <a:rPr lang="cs-CZ" sz="2400" b="1" i="1" u="sng" dirty="0" smtClean="0">
                <a:latin typeface="Times New Roman" pitchFamily="18" charset="0"/>
                <a:cs typeface="Times New Roman" pitchFamily="18" charset="0"/>
              </a:rPr>
              <a:t>náklady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jako v zemědělství, v lesnické praxi je na začátku mýtní lesní porost </a:t>
            </a:r>
          </a:p>
          <a:p>
            <a:pPr lvl="0">
              <a:spcBef>
                <a:spcPct val="0"/>
              </a:spcBef>
              <a:buNone/>
              <a:tabLst>
                <a:tab pos="457200" algn="l"/>
              </a:tabLst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= </a:t>
            </a:r>
            <a:r>
              <a:rPr lang="cs-CZ" sz="24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nereálná hypotéza (?)</a:t>
            </a:r>
          </a:p>
          <a:p>
            <a:pPr>
              <a:spcBef>
                <a:spcPct val="0"/>
              </a:spcBef>
              <a:buNone/>
              <a:tabLst>
                <a:tab pos="457200" algn="l"/>
              </a:tabLst>
            </a:pPr>
            <a:endParaRPr lang="cs-CZ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  <a:tabLst>
                <a:tab pos="457200" algn="l"/>
              </a:tabLst>
            </a:pPr>
            <a:r>
              <a:rPr lang="cs-CZ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JAKOU ŠKOLU DNES ČEKÁ RENESANCE?</a:t>
            </a:r>
          </a:p>
          <a:p>
            <a:pPr lvl="0">
              <a:spcBef>
                <a:spcPct val="0"/>
              </a:spcBef>
              <a:buNone/>
              <a:tabLst>
                <a:tab pos="457200" algn="l"/>
              </a:tabLst>
            </a:pPr>
            <a:endParaRPr lang="cs-CZ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600" b="1" dirty="0" smtClean="0"/>
              <a:t>Kůrovcová kalamita</a:t>
            </a:r>
            <a:r>
              <a:rPr lang="cs-CZ" sz="1600" dirty="0" smtClean="0"/>
              <a:t>: </a:t>
            </a:r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   Budeme </a:t>
            </a:r>
            <a:r>
              <a:rPr lang="cs-CZ" sz="1600" u="sng" dirty="0" smtClean="0"/>
              <a:t>začínat zalesňováním holin</a:t>
            </a:r>
            <a:r>
              <a:rPr lang="cs-CZ" sz="1600" dirty="0" smtClean="0"/>
              <a:t> (ŠČVP)</a:t>
            </a:r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		nebo </a:t>
            </a:r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   budeme po svých předcích přebírat vzrostlý les, ve kterém budeme </a:t>
            </a:r>
            <a:r>
              <a:rPr lang="cs-CZ" sz="1600" u="sng" dirty="0" smtClean="0"/>
              <a:t>začínat těžbou </a:t>
            </a:r>
            <a:r>
              <a:rPr lang="cs-CZ" sz="1600" dirty="0" smtClean="0"/>
              <a:t> (ŠČVL) ? </a:t>
            </a:r>
          </a:p>
          <a:p>
            <a:pPr>
              <a:spcBef>
                <a:spcPts val="0"/>
              </a:spcBef>
              <a:buNone/>
            </a:pPr>
            <a:endParaRPr lang="cs-CZ" sz="1600" dirty="0" smtClean="0"/>
          </a:p>
          <a:p>
            <a:pPr>
              <a:spcBef>
                <a:spcPts val="0"/>
              </a:spcBef>
              <a:buNone/>
            </a:pPr>
            <a:r>
              <a:rPr lang="cs-CZ" sz="1600" b="1" dirty="0" smtClean="0"/>
              <a:t>Pozn.: Nutnost zajistit fungující vztah mezi ekonomikou, ekologií  (stanoviště) a ŠČVP</a:t>
            </a:r>
          </a:p>
          <a:p>
            <a:pPr>
              <a:spcBef>
                <a:spcPts val="0"/>
              </a:spcBef>
              <a:buNone/>
            </a:pPr>
            <a:r>
              <a:rPr lang="cs-CZ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Optimalizace zásoby a úrovně rizika</a:t>
            </a:r>
            <a:r>
              <a:rPr lang="cs-CZ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(vítr, kůrovec aj.) </a:t>
            </a:r>
            <a:r>
              <a:rPr lang="cs-CZ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více zohlednit v ekonomickém ocenění</a:t>
            </a:r>
          </a:p>
          <a:p>
            <a:pPr>
              <a:buNone/>
            </a:pP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062664" cy="1827634"/>
          </a:xfrm>
        </p:spPr>
        <p:txBody>
          <a:bodyPr/>
          <a:lstStyle/>
          <a:p>
            <a:r>
              <a:rPr lang="cs-CZ" b="1" dirty="0" smtClean="0"/>
              <a:t>3. ZMĚNY HODNOT </a:t>
            </a:r>
            <a:br>
              <a:rPr lang="cs-CZ" b="1" dirty="0" smtClean="0"/>
            </a:br>
            <a:r>
              <a:rPr lang="cs-CZ" b="1" dirty="0" smtClean="0"/>
              <a:t>A AKTUALITY Z OCEŇOVÁNÍ LESA</a:t>
            </a:r>
            <a:endParaRPr lang="cs-CZ" b="1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1752600"/>
          </a:xfrm>
        </p:spPr>
        <p:txBody>
          <a:bodyPr/>
          <a:lstStyle/>
          <a:p>
            <a:r>
              <a:rPr lang="cs-CZ" b="1" dirty="0" smtClean="0"/>
              <a:t>… změny oceňovací legislativy v roce 2019 aj.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57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2046089"/>
          </a:xfrm>
        </p:spPr>
        <p:txBody>
          <a:bodyPr/>
          <a:lstStyle/>
          <a:p>
            <a:r>
              <a:rPr lang="cs-CZ" b="1" dirty="0" smtClean="0"/>
              <a:t>3a. Hodnoty lesního pozemku</a:t>
            </a:r>
            <a:endParaRPr lang="cs-CZ" b="1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ZoM</a:t>
            </a:r>
            <a:r>
              <a:rPr lang="cs-CZ" dirty="0" smtClean="0"/>
              <a:t> = </a:t>
            </a:r>
            <a:r>
              <a:rPr lang="cs-CZ" u="sng" dirty="0" smtClean="0"/>
              <a:t>výnosová</a:t>
            </a:r>
            <a:r>
              <a:rPr lang="cs-CZ" dirty="0" smtClean="0"/>
              <a:t> a porovnávací metoda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58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Budoucí dopady změny dřevinné skladby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buNone/>
            </a:pPr>
            <a:r>
              <a:rPr lang="cs-CZ" sz="2400" b="1" u="sng" dirty="0" smtClean="0"/>
              <a:t>Cena lesního pozemku</a:t>
            </a:r>
            <a:r>
              <a:rPr lang="cs-CZ" sz="2400" b="1" dirty="0" smtClean="0"/>
              <a:t> </a:t>
            </a:r>
            <a:r>
              <a:rPr lang="cs-CZ" sz="2400" dirty="0" smtClean="0"/>
              <a:t>je odvozována z potenciální lesní renty dle SLT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Změna cílové dřevinné sklady (CDS) vlivem kalamity </a:t>
            </a:r>
            <a:r>
              <a:rPr lang="cs-CZ" sz="2400" b="1" dirty="0" smtClean="0">
                <a:solidFill>
                  <a:srgbClr val="C00000"/>
                </a:solidFill>
                <a:sym typeface="Symbol"/>
              </a:rPr>
              <a:t>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u="sng" dirty="0" smtClean="0">
                <a:solidFill>
                  <a:srgbClr val="C00000"/>
                </a:solidFill>
              </a:rPr>
              <a:t>změna renty</a:t>
            </a:r>
          </a:p>
          <a:p>
            <a:r>
              <a:rPr lang="cs-CZ" sz="2400" dirty="0" smtClean="0"/>
              <a:t>Potenciál  </a:t>
            </a:r>
            <a:r>
              <a:rPr lang="cs-CZ" sz="2400" b="1" dirty="0" smtClean="0">
                <a:sym typeface="Symbol"/>
              </a:rPr>
              <a:t></a:t>
            </a:r>
            <a:r>
              <a:rPr lang="cs-CZ" sz="2400" dirty="0" smtClean="0">
                <a:sym typeface="Symbol"/>
              </a:rPr>
              <a:t>  současná dřevinná skladba</a:t>
            </a:r>
          </a:p>
          <a:p>
            <a:pPr algn="ctr">
              <a:buNone/>
            </a:pPr>
            <a:endParaRPr lang="cs-CZ" sz="2400" dirty="0" smtClean="0">
              <a:sym typeface="Symbol"/>
            </a:endParaRPr>
          </a:p>
          <a:p>
            <a:pPr algn="ctr">
              <a:buNone/>
            </a:pPr>
            <a:r>
              <a:rPr lang="cs-CZ" sz="2400" dirty="0" smtClean="0">
                <a:sym typeface="Symbol"/>
              </a:rPr>
              <a:t>***</a:t>
            </a:r>
          </a:p>
          <a:p>
            <a:pPr>
              <a:buNone/>
            </a:pPr>
            <a:r>
              <a:rPr lang="cs-CZ" sz="2400" u="sng" dirty="0" smtClean="0">
                <a:sym typeface="Symbol"/>
              </a:rPr>
              <a:t>Výnosová část:</a:t>
            </a:r>
            <a:r>
              <a:rPr lang="cs-CZ" sz="2400" dirty="0" smtClean="0">
                <a:sym typeface="Symbol"/>
              </a:rPr>
              <a:t> nové výpočty potenciální renty</a:t>
            </a:r>
          </a:p>
          <a:p>
            <a:pPr>
              <a:buNone/>
            </a:pPr>
            <a:r>
              <a:rPr lang="cs-CZ" sz="2400" u="sng" dirty="0" smtClean="0">
                <a:sym typeface="Symbol"/>
              </a:rPr>
              <a:t>Porovnávací část:</a:t>
            </a:r>
            <a:r>
              <a:rPr lang="cs-CZ" sz="2400" dirty="0" smtClean="0">
                <a:sym typeface="Symbol"/>
              </a:rPr>
              <a:t> směrná čísla či vztah k zemědělským půdám (?)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59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/>
              <a:t>Zvláštnosti LH </a:t>
            </a:r>
            <a:br>
              <a:rPr lang="cs-CZ" sz="4000" dirty="0" smtClean="0"/>
            </a:br>
            <a:r>
              <a:rPr lang="cs-CZ" sz="3200" dirty="0" smtClean="0"/>
              <a:t>(zvláštnosti produkce dřeva)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8248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u="sng" dirty="0" smtClean="0"/>
              <a:t>Lesní hospodářství</a:t>
            </a:r>
            <a:r>
              <a:rPr lang="cs-CZ" sz="2800" dirty="0" smtClean="0"/>
              <a:t> je samostatným a značně specifickým národohospodářským odvětvím a jeho zvláštnosti se projevují v jeho postavení, výsledcích i řízení.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u="sng" dirty="0" smtClean="0"/>
              <a:t>Výrobní proces lesního hospodářství</a:t>
            </a:r>
            <a:r>
              <a:rPr lang="cs-CZ" sz="2800" dirty="0" smtClean="0"/>
              <a:t> se výrazně liší od výrobních procesů ostatních odvětví společenské výroby, včetně odvětví zdánlivě blízkých, s nimiž bývá někdy srovnáván (např. zemědělská rostlinná výroba).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600" b="1" dirty="0" smtClean="0"/>
              <a:t>Nerealizovaný návrh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pro </a:t>
            </a:r>
            <a:r>
              <a:rPr lang="cs-CZ" sz="3600" dirty="0" err="1" smtClean="0"/>
              <a:t>vyhl</a:t>
            </a:r>
            <a:r>
              <a:rPr lang="cs-CZ" sz="3600" dirty="0" smtClean="0"/>
              <a:t>. č. 188/2019 Sb.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60</a:t>
            </a:fld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43608" y="2492896"/>
          <a:ext cx="6408712" cy="4064001"/>
        </p:xfrm>
        <a:graphic>
          <a:graphicData uri="http://schemas.openxmlformats.org/drawingml/2006/table">
            <a:tbl>
              <a:tblPr/>
              <a:tblGrid>
                <a:gridCol w="387647"/>
                <a:gridCol w="925817"/>
                <a:gridCol w="4159962"/>
                <a:gridCol w="935286"/>
              </a:tblGrid>
              <a:tr h="143853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4697" marR="54697" marT="27349" marB="27349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Omezené hospodaření na lesních pozemcích </a:t>
                      </a: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stanovené zvláštním právním předpisem nebo správním rozhodnutím</a:t>
                      </a:r>
                    </a:p>
                  </a:txBody>
                  <a:tcPr marL="54697" marR="54697" marT="27349" marB="27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3532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800">
                        <a:latin typeface="Calibri"/>
                      </a:endParaRPr>
                    </a:p>
                  </a:txBody>
                  <a:tcPr marL="54697" marR="54697" marT="27349" marB="27349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4.1</a:t>
                      </a:r>
                    </a:p>
                  </a:txBody>
                  <a:tcPr marL="54697" marR="54697" marT="27349" marB="27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ochranná pásma nadzemních elektrických vedení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697" marR="54697" marT="27349" marB="27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-90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697" marR="54697" marT="27349" marB="27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014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4.2</a:t>
                      </a:r>
                    </a:p>
                  </a:txBody>
                  <a:tcPr marL="54697" marR="54697" marT="27349" marB="27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 ochranná pásma ostatních energetických sítí a jiných vedení (např. telekomunikační vedení aj.)</a:t>
                      </a:r>
                    </a:p>
                  </a:txBody>
                  <a:tcPr marL="54697" marR="54697" marT="27349" marB="27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-50</a:t>
                      </a:r>
                    </a:p>
                  </a:txBody>
                  <a:tcPr marL="54697" marR="54697" marT="27349" marB="27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899592" y="148478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A. Zpřesnění cenových srážek pro</a:t>
            </a:r>
            <a:r>
              <a:rPr lang="cs-CZ" b="1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lesní pozemky</a:t>
            </a:r>
            <a:endParaRPr lang="cs-CZ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Stávající položka č. 4 v příloze č. 7 se upravuje takto: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cs-CZ" dirty="0" smtClean="0"/>
              <a:t>Věcná břemena - 1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472336"/>
          </a:xfrm>
        </p:spPr>
        <p:txBody>
          <a:bodyPr/>
          <a:lstStyle/>
          <a:p>
            <a:pPr eaLnBrk="1" hangingPunct="1">
              <a:buNone/>
            </a:pPr>
            <a:r>
              <a:rPr lang="cs-CZ" b="1" dirty="0" smtClean="0"/>
              <a:t>Ocenění věcných břemen </a:t>
            </a:r>
            <a:r>
              <a:rPr lang="cs-CZ" dirty="0" smtClean="0"/>
              <a:t>vyvolaných stavbami technické infrastruktury</a:t>
            </a:r>
          </a:p>
          <a:p>
            <a:pPr eaLnBrk="1" hangingPunct="1">
              <a:buNone/>
            </a:pPr>
            <a:endParaRPr lang="cs-CZ" sz="1400" dirty="0" smtClean="0"/>
          </a:p>
          <a:p>
            <a:pPr eaLnBrk="1" hangingPunct="1"/>
            <a:r>
              <a:rPr lang="cs-CZ" sz="2800" dirty="0" smtClean="0"/>
              <a:t>Umístění inženýrské sítě do pozemku nebo na pozemek je </a:t>
            </a:r>
            <a:r>
              <a:rPr lang="cs-CZ" sz="2800" b="1" u="sng" dirty="0" smtClean="0"/>
              <a:t>věcnou a právní závadou, </a:t>
            </a:r>
            <a:r>
              <a:rPr lang="cs-CZ" sz="2800" dirty="0" smtClean="0"/>
              <a:t>která předmětný pozemek zásadním způsobem a možná i zcela navždy </a:t>
            </a:r>
            <a:r>
              <a:rPr lang="cs-CZ" sz="2800" u="sng" dirty="0" smtClean="0">
                <a:solidFill>
                  <a:srgbClr val="FF0000"/>
                </a:solidFill>
              </a:rPr>
              <a:t>znehodnotí</a:t>
            </a:r>
            <a:r>
              <a:rPr lang="cs-CZ" sz="2800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cs-CZ" sz="2800" dirty="0" smtClean="0"/>
              <a:t>Pro vlastníka se tak stává </a:t>
            </a:r>
            <a:r>
              <a:rPr lang="cs-CZ" sz="2800" u="sng" dirty="0" smtClean="0"/>
              <a:t>tato část pozemku</a:t>
            </a:r>
            <a:r>
              <a:rPr lang="cs-CZ" sz="2800" dirty="0" smtClean="0"/>
              <a:t> v šíři zákonem stanoveného ochranného pásma inženýrské sítě zcela </a:t>
            </a:r>
            <a:r>
              <a:rPr lang="cs-CZ" sz="2800" b="1" u="sng" dirty="0" smtClean="0">
                <a:solidFill>
                  <a:srgbClr val="FF0000"/>
                </a:solidFill>
              </a:rPr>
              <a:t>bezcennou</a:t>
            </a:r>
            <a:r>
              <a:rPr lang="cs-CZ" sz="2800" dirty="0" smtClean="0"/>
              <a:t>, kde navíc musí </a:t>
            </a:r>
            <a:r>
              <a:rPr lang="cs-CZ" sz="2800" b="1" u="sng" dirty="0" smtClean="0"/>
              <a:t>strpět věcné břemeno existence cizí stavby</a:t>
            </a:r>
            <a:r>
              <a:rPr lang="cs-CZ" sz="2800" dirty="0" smtClean="0"/>
              <a:t>.</a:t>
            </a:r>
          </a:p>
          <a:p>
            <a:pPr eaLnBrk="1" hangingPunct="1"/>
            <a:endParaRPr lang="cs-CZ" sz="2800" b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dirty="0" smtClean="0"/>
              <a:t>Věcná břemena - 2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V </a:t>
            </a:r>
            <a:r>
              <a:rPr lang="cs-CZ" b="1" u="sng" dirty="0" smtClean="0"/>
              <a:t>ochranném pásmu</a:t>
            </a:r>
            <a:r>
              <a:rPr lang="cs-CZ" dirty="0" smtClean="0"/>
              <a:t> sítě technické infrastruktury je </a:t>
            </a:r>
            <a:r>
              <a:rPr lang="cs-CZ" b="1" dirty="0" smtClean="0">
                <a:solidFill>
                  <a:srgbClr val="FF0000"/>
                </a:solidFill>
              </a:rPr>
              <a:t>vlastník pozemku významně omezen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b="1" u="sng" dirty="0" smtClean="0">
                <a:solidFill>
                  <a:srgbClr val="FF0000"/>
                </a:solidFill>
              </a:rPr>
              <a:t>Nemůže</a:t>
            </a:r>
            <a:r>
              <a:rPr lang="cs-CZ" dirty="0" smtClean="0"/>
              <a:t> zde </a:t>
            </a:r>
            <a:r>
              <a:rPr lang="cs-CZ" u="sng" dirty="0" smtClean="0"/>
              <a:t>již realizovat žádnou stavbu</a:t>
            </a:r>
            <a:r>
              <a:rPr lang="cs-CZ" dirty="0" smtClean="0"/>
              <a:t> pozemního charakteru, ani inženýrského  </a:t>
            </a:r>
          </a:p>
          <a:p>
            <a:pPr marL="809625" indent="-809625" eaLnBrk="1" hangingPunct="1">
              <a:lnSpc>
                <a:spcPct val="90000"/>
              </a:lnSpc>
              <a:buFontTx/>
              <a:buNone/>
            </a:pPr>
            <a:r>
              <a:rPr lang="cs-CZ" sz="2800" i="1" dirty="0" smtClean="0"/>
              <a:t>	</a:t>
            </a:r>
            <a:r>
              <a:rPr lang="cs-CZ" sz="2400" i="1" dirty="0" smtClean="0"/>
              <a:t>(např. větrné elektrárny, </a:t>
            </a:r>
            <a:r>
              <a:rPr lang="cs-CZ" sz="2400" i="1" dirty="0" err="1" smtClean="0"/>
              <a:t>fotovoltaickou</a:t>
            </a:r>
            <a:r>
              <a:rPr lang="cs-CZ" sz="2400" i="1" dirty="0" smtClean="0"/>
              <a:t> elektrárnu, ani nemůže vybudovat rybník, ani vybudovat zemědělskou farmu, silážní jámu, vysázet les, dokonce ani provádět terénní úpravy či provést jiná opatření ekologické stability území).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cs-CZ" b="1" dirty="0" smtClean="0"/>
              <a:t>3b. Hodnoty lesního porostu</a:t>
            </a:r>
            <a:endParaRPr lang="cs-CZ" b="1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611560" y="3140968"/>
            <a:ext cx="7704856" cy="2952328"/>
          </a:xfrm>
        </p:spPr>
        <p:txBody>
          <a:bodyPr/>
          <a:lstStyle/>
          <a:p>
            <a:r>
              <a:rPr lang="cs-CZ" dirty="0" err="1" smtClean="0"/>
              <a:t>ZoM</a:t>
            </a:r>
            <a:r>
              <a:rPr lang="cs-CZ" dirty="0" smtClean="0"/>
              <a:t> = nákladová a výnosová metoda</a:t>
            </a:r>
          </a:p>
          <a:p>
            <a:endParaRPr lang="cs-CZ" dirty="0" smtClean="0"/>
          </a:p>
          <a:p>
            <a:r>
              <a:rPr lang="cs-CZ" dirty="0" smtClean="0"/>
              <a:t>a) Základní hodnota (</a:t>
            </a:r>
            <a:r>
              <a:rPr lang="cs-CZ" u="sng" dirty="0" smtClean="0"/>
              <a:t>metoda VHF </a:t>
            </a:r>
            <a:r>
              <a:rPr lang="cs-CZ" dirty="0" smtClean="0"/>
              <a:t>– nákladová a výnosová hodnota)</a:t>
            </a:r>
          </a:p>
          <a:p>
            <a:r>
              <a:rPr lang="cs-CZ" dirty="0" smtClean="0"/>
              <a:t>b) Výnosová hodnota (</a:t>
            </a:r>
            <a:r>
              <a:rPr lang="cs-CZ" u="sng" dirty="0" smtClean="0"/>
              <a:t>metoda ČSH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cs-CZ" sz="3200" b="1" dirty="0" smtClean="0"/>
              <a:t>Současnost - novela oceňovací vyhlášky</a:t>
            </a:r>
            <a:endParaRPr lang="cs-CZ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000108"/>
            <a:ext cx="8712968" cy="5597244"/>
          </a:xfrm>
        </p:spPr>
        <p:txBody>
          <a:bodyPr/>
          <a:lstStyle/>
          <a:p>
            <a:pPr>
              <a:buNone/>
            </a:pPr>
            <a:r>
              <a:rPr lang="cs-CZ" b="1" u="sng" dirty="0" smtClean="0"/>
              <a:t>Vyhláška č. 188/2019 Sb. </a:t>
            </a:r>
          </a:p>
          <a:p>
            <a:pPr>
              <a:buNone/>
            </a:pPr>
            <a:r>
              <a:rPr lang="cs-CZ" sz="2400" i="1" dirty="0" smtClean="0"/>
              <a:t>(účinnost novely od 1.8.2019)</a:t>
            </a:r>
          </a:p>
          <a:p>
            <a:pPr>
              <a:buNone/>
            </a:pPr>
            <a:endParaRPr lang="cs-CZ" sz="1400" i="1" dirty="0" smtClean="0"/>
          </a:p>
          <a:p>
            <a:r>
              <a:rPr lang="cs-CZ" sz="2800" b="1" dirty="0" smtClean="0">
                <a:solidFill>
                  <a:srgbClr val="C00000"/>
                </a:solidFill>
              </a:rPr>
              <a:t>Použití </a:t>
            </a:r>
            <a:r>
              <a:rPr lang="cs-CZ" sz="2800" b="1" u="sng" dirty="0" smtClean="0">
                <a:solidFill>
                  <a:srgbClr val="C00000"/>
                </a:solidFill>
              </a:rPr>
              <a:t>cenových srážek </a:t>
            </a:r>
            <a:r>
              <a:rPr lang="cs-CZ" sz="2800" b="1" dirty="0" smtClean="0">
                <a:solidFill>
                  <a:srgbClr val="C00000"/>
                </a:solidFill>
              </a:rPr>
              <a:t>u plošně odumírajících nebo odumřelých lesních porostů</a:t>
            </a:r>
          </a:p>
          <a:p>
            <a:pPr>
              <a:buNone/>
            </a:pPr>
            <a:r>
              <a:rPr lang="cs-CZ" sz="1600" dirty="0" smtClean="0"/>
              <a:t>	Bod novely č.6. V </a:t>
            </a:r>
            <a:r>
              <a:rPr lang="cs-CZ" sz="1600" b="1" dirty="0" smtClean="0"/>
              <a:t>§ 42 </a:t>
            </a:r>
            <a:r>
              <a:rPr lang="cs-CZ" sz="1600" dirty="0" smtClean="0"/>
              <a:t>se na konci textu odstavce 3 doplňují slova „,</a:t>
            </a:r>
            <a:r>
              <a:rPr lang="cs-CZ" sz="1600" u="sng" dirty="0" smtClean="0"/>
              <a:t>nebo v případě plošně odumírajících nebo plošně odumřelých porostů </a:t>
            </a:r>
            <a:r>
              <a:rPr lang="cs-CZ" sz="1600" b="1" u="sng" dirty="0" smtClean="0">
                <a:solidFill>
                  <a:srgbClr val="C00000"/>
                </a:solidFill>
              </a:rPr>
              <a:t>až o 85 %</a:t>
            </a:r>
            <a:r>
              <a:rPr lang="cs-CZ" sz="1600" dirty="0" smtClean="0"/>
              <a:t>“</a:t>
            </a:r>
            <a:endParaRPr lang="cs-CZ" sz="1600" b="1" dirty="0" smtClean="0">
              <a:solidFill>
                <a:srgbClr val="C00000"/>
              </a:solidFill>
            </a:endParaRPr>
          </a:p>
          <a:p>
            <a:r>
              <a:rPr lang="cs-CZ" sz="2800" dirty="0" smtClean="0"/>
              <a:t>Doplnění cenových srážek do zjednodušeného způsobu ocenění lesního porostu (§ 45) nešlo u MF prosadit, a proto se s CPS v % pracuje jako u metody VHF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Použitá výše CPS (dle kalkulace znalce) musí být odůvodněna</a:t>
            </a:r>
          </a:p>
          <a:p>
            <a:endParaRPr lang="cs-CZ" b="1" dirty="0" smtClean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/>
          <a:lstStyle/>
          <a:p>
            <a:r>
              <a:rPr lang="cs-CZ" dirty="0" smtClean="0"/>
              <a:t>Realizovaný návrh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FDD46-137C-4686-8DED-E7A2D4EAF934}" type="slidenum">
              <a:rPr lang="cs-CZ" smtClean="0"/>
              <a:pPr>
                <a:defRPr/>
              </a:pPr>
              <a:t>65</a:t>
            </a:fld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1700809"/>
          <a:ext cx="7848872" cy="3960440"/>
        </p:xfrm>
        <a:graphic>
          <a:graphicData uri="http://schemas.openxmlformats.org/drawingml/2006/table">
            <a:tbl>
              <a:tblPr/>
              <a:tblGrid>
                <a:gridCol w="340640"/>
                <a:gridCol w="594945"/>
                <a:gridCol w="2926060"/>
                <a:gridCol w="3987227"/>
              </a:tblGrid>
              <a:tr h="11079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Calibri"/>
                          <a:cs typeface="Times New Roman"/>
                        </a:rPr>
                        <a:t>Číslo položky</a:t>
                      </a: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Calibri"/>
                          <a:cs typeface="Times New Roman"/>
                        </a:rPr>
                        <a:t>Kvalitativní znaky</a:t>
                      </a: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Calibri"/>
                          <a:cs typeface="Times New Roman"/>
                        </a:rPr>
                        <a:t>Maximální srážky (-) a přirážka (+)</a:t>
                      </a: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Výskyt souší v 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lesním porostu 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64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600"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Výskyt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souší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 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lesním porostu 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600"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Plošně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odumírající a plošně odumřelé lesní </a:t>
                      </a:r>
                      <a:r>
                        <a:rPr lang="cs-CZ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porosty (např. kůrovcové souše, ohořelé kmeny stromů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mimo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imisní les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neplnící </a:t>
                      </a:r>
                      <a:r>
                        <a:rPr lang="cs-CZ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produkční funkci lesa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-75 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67544" y="5733256"/>
            <a:ext cx="8280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Na </a:t>
            </a:r>
            <a:r>
              <a:rPr lang="cs-CZ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zbytkovou hodnotu </a:t>
            </a:r>
            <a:r>
              <a:rPr lang="cs-CZ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 podobě zužitkovatelného paliva se ponechává 25 % z vypočtené hodnoty. Je to rovněž v souladu  s ustanovením § 42 odst. 3.</a:t>
            </a:r>
            <a:endParaRPr lang="cs-CZ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43608" y="98072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B. Zpřesnění cenových srážek pro </a:t>
            </a:r>
            <a:r>
              <a:rPr lang="cs-CZ" b="1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odumřelé lesní porosty</a:t>
            </a:r>
            <a:endParaRPr lang="cs-CZ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Stávající položka č. 9 v příloze č. 33 tabulce č. 2 zní: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cs-CZ" sz="3200" b="1" dirty="0" smtClean="0"/>
              <a:t>Připravovaná nová oceňovací vyhláška</a:t>
            </a:r>
            <a:br>
              <a:rPr lang="cs-CZ" sz="3200" b="1" dirty="0" smtClean="0"/>
            </a:br>
            <a:r>
              <a:rPr lang="cs-CZ" sz="2400" i="1" dirty="0" smtClean="0"/>
              <a:t>(pro období od roku 2020)</a:t>
            </a:r>
            <a:endParaRPr lang="cs-CZ" sz="2400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/>
          <a:lstStyle/>
          <a:p>
            <a:r>
              <a:rPr lang="cs-CZ" sz="2800" b="1" dirty="0" smtClean="0"/>
              <a:t>Změny všech hodnot</a:t>
            </a:r>
            <a:r>
              <a:rPr lang="cs-CZ" sz="2800" dirty="0" smtClean="0"/>
              <a:t>……</a:t>
            </a:r>
            <a:r>
              <a:rPr lang="cs-CZ" sz="2000" dirty="0" smtClean="0">
                <a:solidFill>
                  <a:srgbClr val="C00000"/>
                </a:solidFill>
              </a:rPr>
              <a:t>otázka vstupních údajů do 						oceňovacích modelů v členění 						podle skupin dřevin</a:t>
            </a:r>
          </a:p>
          <a:p>
            <a:pPr>
              <a:buNone/>
            </a:pPr>
            <a:r>
              <a:rPr lang="cs-CZ" sz="2800" dirty="0" smtClean="0"/>
              <a:t>	- lesní pozemky</a:t>
            </a:r>
          </a:p>
          <a:p>
            <a:pPr>
              <a:buNone/>
            </a:pPr>
            <a:r>
              <a:rPr lang="cs-CZ" sz="2800" dirty="0" smtClean="0"/>
              <a:t>	- lesní porosty (VHF, ČSH)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b="1" dirty="0" smtClean="0"/>
              <a:t>Změna hodnotových vztahů mezi dřevinami </a:t>
            </a:r>
            <a:r>
              <a:rPr lang="cs-CZ" sz="2800" dirty="0" smtClean="0"/>
              <a:t>(např. </a:t>
            </a:r>
            <a:r>
              <a:rPr lang="cs-CZ" sz="2800" b="1" dirty="0" smtClean="0"/>
              <a:t>SM </a:t>
            </a:r>
            <a:r>
              <a:rPr lang="cs-CZ" sz="2800" dirty="0" smtClean="0"/>
              <a:t>a</a:t>
            </a:r>
            <a:r>
              <a:rPr lang="cs-CZ" sz="2800" b="1" dirty="0" smtClean="0"/>
              <a:t> BK</a:t>
            </a:r>
            <a:r>
              <a:rPr lang="cs-CZ" sz="2800" dirty="0" smtClean="0"/>
              <a:t>) </a:t>
            </a:r>
            <a:r>
              <a:rPr lang="cs-CZ" sz="2800" b="1" dirty="0" smtClean="0"/>
              <a:t> </a:t>
            </a:r>
            <a:r>
              <a:rPr lang="cs-CZ" sz="2800" dirty="0" smtClean="0"/>
              <a:t>jako důsledek změněných vstupů</a:t>
            </a:r>
          </a:p>
          <a:p>
            <a:pPr>
              <a:buNone/>
            </a:pPr>
            <a:endParaRPr lang="cs-CZ" sz="28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Připravovaná novela </a:t>
            </a:r>
            <a:r>
              <a:rPr lang="cs-CZ" sz="2800" b="1" dirty="0" err="1" smtClean="0"/>
              <a:t>ZoM</a:t>
            </a:r>
            <a:r>
              <a:rPr lang="cs-CZ" sz="2800" dirty="0" smtClean="0"/>
              <a:t>: zařazení ustanovení o výnosové  hodnotě lesa (celkové ocenění) a tržní hodnotě lesa  ???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66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568952" cy="2592287"/>
          </a:xfrm>
        </p:spPr>
        <p:txBody>
          <a:bodyPr/>
          <a:lstStyle/>
          <a:p>
            <a:r>
              <a:rPr lang="cs-CZ" b="1" dirty="0" smtClean="0"/>
              <a:t>3c. Výnosová/kapitálová  hodnota lesa (lesního majetku)</a:t>
            </a:r>
            <a:endParaRPr lang="cs-CZ" b="1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043608" y="4365104"/>
            <a:ext cx="6912768" cy="1273696"/>
          </a:xfrm>
        </p:spPr>
        <p:txBody>
          <a:bodyPr/>
          <a:lstStyle/>
          <a:p>
            <a:r>
              <a:rPr lang="cs-CZ" b="1" dirty="0" smtClean="0"/>
              <a:t>Ocenění lesa jako celku</a:t>
            </a:r>
          </a:p>
          <a:p>
            <a:r>
              <a:rPr lang="cs-CZ" sz="2400" i="1" dirty="0" smtClean="0"/>
              <a:t>(v souvislosti s </a:t>
            </a:r>
            <a:r>
              <a:rPr lang="cs-CZ" sz="2400" i="1" u="sng" dirty="0" smtClean="0"/>
              <a:t>připravovanou novelou </a:t>
            </a:r>
            <a:r>
              <a:rPr lang="cs-CZ" sz="2400" i="1" dirty="0" err="1" smtClean="0"/>
              <a:t>ZoM</a:t>
            </a:r>
            <a:r>
              <a:rPr lang="cs-CZ" sz="2400" i="1" dirty="0" smtClean="0"/>
              <a:t>)</a:t>
            </a:r>
            <a:endParaRPr lang="cs-CZ" sz="24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67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dirty="0" smtClean="0"/>
              <a:t>Metody </a:t>
            </a:r>
            <a:r>
              <a:rPr lang="cs-CZ" u="sng" dirty="0" smtClean="0"/>
              <a:t>celkového ocenění lesa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cs-CZ" b="1" dirty="0" smtClean="0"/>
              <a:t>CELKOVÁ HODNOTA</a:t>
            </a:r>
          </a:p>
          <a:p>
            <a:pPr algn="ctr" eaLnBrk="1" hangingPunct="1">
              <a:buFontTx/>
              <a:buNone/>
            </a:pPr>
            <a:endParaRPr lang="cs-CZ" dirty="0" smtClean="0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619250" y="2492375"/>
            <a:ext cx="5329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619250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69484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5508625" y="3644900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6804025" y="35004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5508625" y="36449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7885113" y="36449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651500" y="314166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VÝNOSOVÁ HODNOTA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84213" y="3141663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VĚCNÁ HODNOTA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79388" y="3500438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0" y="3644900"/>
            <a:ext cx="37798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/>
              <a:t>jako součet                             </a:t>
            </a:r>
            <a:r>
              <a:rPr lang="cs-CZ" b="1" dirty="0"/>
              <a:t>hodnoty půdy + hodnoty porostu</a:t>
            </a:r>
            <a:r>
              <a:rPr lang="cs-CZ" dirty="0"/>
              <a:t> („rozdělená hodnota“)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211638" y="4005263"/>
            <a:ext cx="244792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cs-CZ" dirty="0">
                <a:solidFill>
                  <a:srgbClr val="0070C0"/>
                </a:solidFill>
              </a:rPr>
              <a:t>Pravidelné </a:t>
            </a:r>
            <a:r>
              <a:rPr lang="cs-CZ" dirty="0"/>
              <a:t> (rovnoměrné)                    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cs-CZ" dirty="0"/>
              <a:t>podnikové poměry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588224" y="4005064"/>
            <a:ext cx="241141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cs-CZ" dirty="0">
                <a:solidFill>
                  <a:srgbClr val="0070C0"/>
                </a:solidFill>
              </a:rPr>
              <a:t>Nepravidelné </a:t>
            </a:r>
            <a:r>
              <a:rPr lang="cs-CZ" dirty="0"/>
              <a:t>(nerovnoměrné)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cs-CZ" dirty="0"/>
              <a:t>podnikové poměry</a:t>
            </a: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4356100" y="22050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211960" y="5013176"/>
            <a:ext cx="24482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i="1" dirty="0">
                <a:solidFill>
                  <a:srgbClr val="C00000"/>
                </a:solidFill>
              </a:rPr>
              <a:t>= kapitalizace renty </a:t>
            </a:r>
          </a:p>
          <a:p>
            <a:pPr>
              <a:spcBef>
                <a:spcPts val="0"/>
              </a:spcBef>
            </a:pPr>
            <a:r>
              <a:rPr lang="cs-CZ" i="1" dirty="0"/>
              <a:t>(čistého </a:t>
            </a:r>
            <a:r>
              <a:rPr lang="cs-CZ" i="1" dirty="0" smtClean="0"/>
              <a:t>ročního výnosu </a:t>
            </a:r>
          </a:p>
          <a:p>
            <a:pPr>
              <a:spcBef>
                <a:spcPts val="0"/>
              </a:spcBef>
            </a:pPr>
            <a:r>
              <a:rPr lang="cs-CZ" i="1" dirty="0" smtClean="0"/>
              <a:t>z </a:t>
            </a:r>
            <a:r>
              <a:rPr lang="cs-CZ" i="1" dirty="0"/>
              <a:t>lesního majetku)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948264" y="501317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použití </a:t>
            </a:r>
            <a:r>
              <a:rPr lang="cs-CZ" dirty="0" smtClean="0">
                <a:solidFill>
                  <a:srgbClr val="C00000"/>
                </a:solidFill>
              </a:rPr>
              <a:t>vícefázové výnosové metody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Celková hodnota lesa </a:t>
            </a:r>
            <a:br>
              <a:rPr lang="cs-CZ" sz="3600" dirty="0" smtClean="0"/>
            </a:br>
            <a:r>
              <a:rPr lang="cs-CZ" sz="3600" dirty="0" smtClean="0"/>
              <a:t>pro </a:t>
            </a:r>
            <a:r>
              <a:rPr lang="cs-CZ" sz="3600" u="sng" dirty="0" smtClean="0">
                <a:solidFill>
                  <a:srgbClr val="FF0000"/>
                </a:solidFill>
              </a:rPr>
              <a:t>malé</a:t>
            </a:r>
            <a:r>
              <a:rPr lang="cs-CZ" sz="3600" dirty="0" smtClean="0">
                <a:solidFill>
                  <a:srgbClr val="FF0000"/>
                </a:solidFill>
              </a:rPr>
              <a:t> oceňovací objekty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680520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VĚCNÁ HODNOTA (rozdělená hodnota):</a:t>
            </a:r>
          </a:p>
          <a:p>
            <a:pPr>
              <a:buNone/>
            </a:pPr>
            <a:endParaRPr lang="cs-CZ" sz="1400" b="1" dirty="0" smtClean="0">
              <a:solidFill>
                <a:srgbClr val="C00000"/>
              </a:solidFill>
            </a:endParaRPr>
          </a:p>
          <a:p>
            <a:r>
              <a:rPr lang="cs-CZ" u="sng" dirty="0" smtClean="0"/>
              <a:t>Lesní </a:t>
            </a:r>
            <a:r>
              <a:rPr lang="cs-CZ" b="1" u="sng" dirty="0" smtClean="0"/>
              <a:t>pozemek</a:t>
            </a:r>
            <a:r>
              <a:rPr lang="cs-CZ" u="sng" dirty="0" smtClean="0"/>
              <a:t> </a:t>
            </a:r>
            <a:r>
              <a:rPr lang="cs-CZ" dirty="0" smtClean="0"/>
              <a:t>– porovnávací metoda</a:t>
            </a:r>
          </a:p>
          <a:p>
            <a:pPr algn="ctr">
              <a:buNone/>
            </a:pPr>
            <a:r>
              <a:rPr lang="cs-CZ" sz="4400" b="1" dirty="0" smtClean="0">
                <a:sym typeface="Symbol"/>
              </a:rPr>
              <a:t></a:t>
            </a:r>
            <a:endParaRPr lang="cs-CZ" sz="4400" b="1" dirty="0" smtClean="0"/>
          </a:p>
          <a:p>
            <a:r>
              <a:rPr lang="cs-CZ" u="sng" dirty="0" smtClean="0"/>
              <a:t>Mladý lesní </a:t>
            </a:r>
            <a:r>
              <a:rPr lang="cs-CZ" b="1" u="sng" dirty="0" smtClean="0"/>
              <a:t>porost </a:t>
            </a:r>
            <a:r>
              <a:rPr lang="cs-CZ" u="sng" dirty="0" smtClean="0"/>
              <a:t> </a:t>
            </a:r>
            <a:r>
              <a:rPr lang="cs-CZ" dirty="0" smtClean="0"/>
              <a:t>- nákladová metoda</a:t>
            </a:r>
          </a:p>
          <a:p>
            <a:r>
              <a:rPr lang="cs-CZ" u="sng" dirty="0" smtClean="0"/>
              <a:t>Dospívající lesní porost </a:t>
            </a:r>
            <a:r>
              <a:rPr lang="cs-CZ" dirty="0" smtClean="0"/>
              <a:t>– metoda očekávané výnosové hodnoty</a:t>
            </a:r>
          </a:p>
          <a:p>
            <a:r>
              <a:rPr lang="cs-CZ" u="sng" dirty="0" err="1" smtClean="0"/>
              <a:t>Mýtně</a:t>
            </a:r>
            <a:r>
              <a:rPr lang="cs-CZ" u="sng" dirty="0" smtClean="0"/>
              <a:t> zralý porost </a:t>
            </a:r>
            <a:r>
              <a:rPr lang="cs-CZ" dirty="0" smtClean="0"/>
              <a:t>– metoda mýtní výtěže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69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59046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Za </a:t>
            </a:r>
            <a:r>
              <a:rPr lang="cs-CZ" sz="2800" b="1" u="sng" dirty="0" smtClean="0"/>
              <a:t>současné </a:t>
            </a:r>
            <a:r>
              <a:rPr lang="cs-CZ" sz="3600" b="1" u="sng" dirty="0" smtClean="0">
                <a:solidFill>
                  <a:srgbClr val="C00000"/>
                </a:solidFill>
              </a:rPr>
              <a:t>užitky</a:t>
            </a:r>
            <a:r>
              <a:rPr lang="cs-CZ" sz="2800" b="1" u="sng" dirty="0" smtClean="0"/>
              <a:t> </a:t>
            </a:r>
            <a:r>
              <a:rPr lang="cs-CZ" sz="2800" dirty="0" smtClean="0"/>
              <a:t>z lesa děkujeme předchozím generacím. Vlastník lesa pracuje a investuje ve prospěch budoucích generací.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V tom se významně </a:t>
            </a:r>
            <a:r>
              <a:rPr lang="cs-CZ" sz="2800" u="sng" dirty="0" smtClean="0"/>
              <a:t>odlišuje obhospodařování lesa </a:t>
            </a:r>
            <a:r>
              <a:rPr lang="cs-CZ" sz="2800" dirty="0" smtClean="0"/>
              <a:t>od jiných druhů užití půdy a ještě více od živnostenského či jiného podnikatelského hospodaření.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Tato skutečnost zakládá </a:t>
            </a:r>
            <a:r>
              <a:rPr lang="cs-CZ" sz="2800" u="sng" dirty="0" smtClean="0">
                <a:solidFill>
                  <a:srgbClr val="C00000"/>
                </a:solidFill>
              </a:rPr>
              <a:t>zvláštní povinnosti vlastníka lesa a společnosti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Les jako přírodní zdroj </a:t>
            </a:r>
            <a:r>
              <a:rPr lang="cs-CZ" sz="2800" u="sng" dirty="0" smtClean="0"/>
              <a:t>má </a:t>
            </a:r>
            <a:r>
              <a:rPr lang="cs-CZ" sz="2800" b="1" u="sng" dirty="0" smtClean="0">
                <a:solidFill>
                  <a:srgbClr val="C00000"/>
                </a:solidFill>
              </a:rPr>
              <a:t>charakter veřejného statku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/>
              <a:t>a u lesa existuje </a:t>
            </a:r>
            <a:r>
              <a:rPr lang="cs-CZ" sz="2800" u="sng" dirty="0" smtClean="0"/>
              <a:t>silná „</a:t>
            </a:r>
            <a:r>
              <a:rPr lang="cs-CZ" sz="2800" b="1" u="sng" dirty="0" smtClean="0"/>
              <a:t>sociální vazba vlastnictví</a:t>
            </a:r>
            <a:r>
              <a:rPr lang="cs-CZ" sz="2800" u="sng" dirty="0" smtClean="0"/>
              <a:t>“.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96944" cy="1143000"/>
          </a:xfrm>
        </p:spPr>
        <p:txBody>
          <a:bodyPr/>
          <a:lstStyle/>
          <a:p>
            <a:pPr eaLnBrk="1" hangingPunct="1"/>
            <a:r>
              <a:rPr lang="cs-CZ" sz="3600" dirty="0" smtClean="0"/>
              <a:t>Celková hodnota lesa </a:t>
            </a:r>
            <a:br>
              <a:rPr lang="cs-CZ" sz="3600" dirty="0" smtClean="0"/>
            </a:br>
            <a:r>
              <a:rPr lang="cs-CZ" sz="3600" dirty="0" smtClean="0"/>
              <a:t>pro </a:t>
            </a:r>
            <a:r>
              <a:rPr lang="cs-CZ" sz="3600" u="sng" dirty="0" smtClean="0">
                <a:solidFill>
                  <a:srgbClr val="FF0000"/>
                </a:solidFill>
              </a:rPr>
              <a:t>větší a velké lesní </a:t>
            </a:r>
            <a:r>
              <a:rPr lang="cs-CZ" sz="3600" dirty="0" smtClean="0">
                <a:solidFill>
                  <a:srgbClr val="FF0000"/>
                </a:solidFill>
              </a:rPr>
              <a:t>majetky - 1</a:t>
            </a:r>
            <a:endParaRPr lang="cs-CZ" sz="3600" dirty="0" smtClean="0">
              <a:solidFill>
                <a:srgbClr val="F80C1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6792"/>
            <a:ext cx="8640763" cy="502498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VÝNOSOVÁ (</a:t>
            </a:r>
            <a:r>
              <a:rPr lang="cs-CZ" sz="2400" b="1" dirty="0" smtClean="0">
                <a:solidFill>
                  <a:srgbClr val="C00000"/>
                </a:solidFill>
              </a:rPr>
              <a:t>důchodová, kapitálová</a:t>
            </a:r>
            <a:r>
              <a:rPr lang="cs-CZ" sz="2800" b="1" dirty="0" smtClean="0">
                <a:solidFill>
                  <a:srgbClr val="C00000"/>
                </a:solidFill>
              </a:rPr>
              <a:t>) hodnota lesa: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endParaRPr lang="cs-CZ" sz="1600" b="1" u="sng" dirty="0" smtClean="0"/>
          </a:p>
          <a:p>
            <a:pPr eaLnBrk="1" hangingPunct="1">
              <a:buFontTx/>
              <a:buNone/>
            </a:pPr>
            <a:r>
              <a:rPr lang="cs-CZ" sz="2800" b="1" u="sng" dirty="0" smtClean="0"/>
              <a:t>Rovnoměrné (normální)</a:t>
            </a:r>
            <a:r>
              <a:rPr lang="cs-CZ" sz="2800" b="1" dirty="0" smtClean="0"/>
              <a:t> zastoupení věkových tříd</a:t>
            </a:r>
          </a:p>
          <a:p>
            <a:pPr eaLnBrk="1" hangingPunct="1">
              <a:buFontTx/>
              <a:buNone/>
            </a:pPr>
            <a:r>
              <a:rPr lang="cs-CZ" dirty="0" smtClean="0"/>
              <a:t> </a:t>
            </a:r>
          </a:p>
          <a:p>
            <a:pPr eaLnBrk="1" hangingPunct="1">
              <a:buFontTx/>
              <a:buNone/>
            </a:pPr>
            <a:endParaRPr lang="cs-CZ" dirty="0" smtClean="0"/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cs-CZ" dirty="0" smtClean="0">
                <a:sym typeface="Symbol" pitchFamily="18" charset="2"/>
              </a:rPr>
              <a:t>             Au + D  - (c + u . v)                    r</a:t>
            </a:r>
            <a:endParaRPr lang="cs-CZ" dirty="0" smtClean="0"/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cs-CZ" dirty="0" smtClean="0"/>
              <a:t>WR = </a:t>
            </a:r>
            <a:r>
              <a:rPr lang="cs-CZ" dirty="0" smtClean="0">
                <a:sym typeface="Symbol" pitchFamily="18" charset="2"/>
              </a:rPr>
              <a:t>   =       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cs-CZ" dirty="0" smtClean="0">
                <a:sym typeface="Symbol" pitchFamily="18" charset="2"/>
              </a:rPr>
              <a:t>                         0,0p                               0,0p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endParaRPr lang="cs-CZ" dirty="0" smtClean="0">
              <a:sym typeface="Symbol" pitchFamily="18" charset="2"/>
            </a:endParaRPr>
          </a:p>
          <a:p>
            <a:pPr eaLnBrk="1" hangingPunct="1">
              <a:lnSpc>
                <a:spcPct val="75000"/>
              </a:lnSpc>
              <a:buFontTx/>
              <a:buNone/>
            </a:pPr>
            <a:endParaRPr lang="cs-CZ" dirty="0" smtClean="0">
              <a:sym typeface="Symbol" pitchFamily="18" charset="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588224" y="3143248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rgbClr val="FF3300"/>
                </a:solidFill>
              </a:rPr>
              <a:t>   </a:t>
            </a:r>
            <a:r>
              <a:rPr lang="cs-CZ" b="1" u="sng" dirty="0" smtClean="0">
                <a:solidFill>
                  <a:srgbClr val="FF3300"/>
                </a:solidFill>
              </a:rPr>
              <a:t>Renta</a:t>
            </a:r>
            <a:r>
              <a:rPr lang="cs-CZ" b="1" dirty="0" smtClean="0">
                <a:solidFill>
                  <a:srgbClr val="FF3300"/>
                </a:solidFill>
              </a:rPr>
              <a:t> </a:t>
            </a:r>
            <a:r>
              <a:rPr lang="cs-CZ" b="1" u="sng" dirty="0" smtClean="0">
                <a:solidFill>
                  <a:srgbClr val="FF3300"/>
                </a:solidFill>
              </a:rPr>
              <a:t>roční</a:t>
            </a:r>
            <a:r>
              <a:rPr lang="cs-CZ" b="1" dirty="0" smtClean="0">
                <a:solidFill>
                  <a:srgbClr val="FF3300"/>
                </a:solidFill>
              </a:rPr>
              <a:t>,  věčná, polhůtní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804248" y="5805264"/>
            <a:ext cx="1943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FF3300"/>
                </a:solidFill>
              </a:rPr>
              <a:t>K</a:t>
            </a:r>
            <a:r>
              <a:rPr lang="cs-CZ" b="1" dirty="0" smtClean="0">
                <a:solidFill>
                  <a:srgbClr val="FF3300"/>
                </a:solidFill>
              </a:rPr>
              <a:t>apitalizační </a:t>
            </a:r>
            <a:r>
              <a:rPr lang="cs-CZ" b="1" dirty="0">
                <a:solidFill>
                  <a:srgbClr val="FF3300"/>
                </a:solidFill>
              </a:rPr>
              <a:t>úroková míra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hangingPunct="1"/>
            <a:r>
              <a:rPr lang="cs-CZ" sz="3600" dirty="0" smtClean="0"/>
              <a:t>Celková hodnota lesa </a:t>
            </a:r>
            <a:br>
              <a:rPr lang="cs-CZ" sz="3600" dirty="0" smtClean="0"/>
            </a:br>
            <a:r>
              <a:rPr lang="cs-CZ" sz="3600" dirty="0" smtClean="0"/>
              <a:t>pro </a:t>
            </a:r>
            <a:r>
              <a:rPr lang="cs-CZ" sz="3600" dirty="0" smtClean="0">
                <a:solidFill>
                  <a:srgbClr val="FF0000"/>
                </a:solidFill>
              </a:rPr>
              <a:t>větší a velké lesní majetky - 2</a:t>
            </a:r>
            <a:endParaRPr lang="cs-CZ" sz="36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501775"/>
            <a:ext cx="8569647" cy="50958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Výnosová (důchodová, kapitálová) hodnota lesa: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</a:pPr>
            <a:endParaRPr lang="cs-CZ" sz="2800" b="1" u="sng" dirty="0" smtClean="0"/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cs-CZ" sz="2800" b="1" u="sng" dirty="0" smtClean="0"/>
              <a:t>Nerovnoměrné</a:t>
            </a:r>
            <a:r>
              <a:rPr lang="cs-CZ" sz="2800" b="1" dirty="0" smtClean="0"/>
              <a:t> zastoupení věkových tříd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cs-CZ" sz="2800" u="sng" dirty="0" smtClean="0"/>
              <a:t>Celkovým výnosovým oceněním </a:t>
            </a:r>
            <a:r>
              <a:rPr lang="cs-CZ" sz="2800" b="1" u="sng" dirty="0" smtClean="0">
                <a:solidFill>
                  <a:srgbClr val="FF3300"/>
                </a:solidFill>
              </a:rPr>
              <a:t>lesa</a:t>
            </a:r>
            <a:r>
              <a:rPr lang="cs-CZ" sz="2800" dirty="0" smtClean="0">
                <a:solidFill>
                  <a:srgbClr val="FF3300"/>
                </a:solidFill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	</a:t>
            </a:r>
            <a:r>
              <a:rPr lang="cs-CZ" sz="2400" dirty="0" smtClean="0"/>
              <a:t>= </a:t>
            </a:r>
            <a:r>
              <a:rPr lang="cs-CZ" sz="2400" b="1" dirty="0" smtClean="0">
                <a:solidFill>
                  <a:srgbClr val="C00000"/>
                </a:solidFill>
              </a:rPr>
              <a:t>parciální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výnosová (důchodová, kapitálová) </a:t>
            </a:r>
            <a:r>
              <a:rPr lang="cs-CZ" sz="2400" u="sng" dirty="0" smtClean="0"/>
              <a:t>hodnota lesa jako celku </a:t>
            </a:r>
            <a:r>
              <a:rPr lang="cs-CZ" sz="2400" dirty="0" smtClean="0"/>
              <a:t>(pozemku a porostu) na základě roční, resp. </a:t>
            </a:r>
            <a:r>
              <a:rPr lang="cs-CZ" sz="2400" b="1" u="sng" dirty="0" smtClean="0">
                <a:solidFill>
                  <a:srgbClr val="C00000"/>
                </a:solidFill>
              </a:rPr>
              <a:t>periodické</a:t>
            </a:r>
            <a:r>
              <a:rPr lang="cs-CZ" sz="2400" b="1" dirty="0" smtClean="0">
                <a:solidFill>
                  <a:srgbClr val="C00000"/>
                </a:solidFill>
              </a:rPr>
              <a:t> renty</a:t>
            </a:r>
            <a:r>
              <a:rPr lang="cs-CZ" sz="2400" dirty="0" smtClean="0">
                <a:solidFill>
                  <a:srgbClr val="FF3300"/>
                </a:solidFill>
              </a:rPr>
              <a:t> </a:t>
            </a:r>
            <a:r>
              <a:rPr lang="cs-CZ" sz="2400" dirty="0" smtClean="0"/>
              <a:t>na lesním majetku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dirty="0" smtClean="0"/>
          </a:p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r>
              <a:rPr lang="cs-CZ" sz="900" dirty="0" smtClean="0"/>
              <a:t>                   </a:t>
            </a:r>
            <a:r>
              <a:rPr lang="cs-CZ" sz="1600" b="1" dirty="0" smtClean="0"/>
              <a:t>  R</a:t>
            </a:r>
            <a:r>
              <a:rPr lang="cs-CZ" sz="1600" b="1" baseline="-25000" dirty="0" smtClean="0"/>
              <a:t>1                    </a:t>
            </a:r>
            <a:r>
              <a:rPr lang="cs-CZ" sz="1600" b="1" dirty="0" smtClean="0"/>
              <a:t>R</a:t>
            </a:r>
            <a:r>
              <a:rPr lang="cs-CZ" sz="1600" b="1" baseline="-25000" dirty="0" smtClean="0"/>
              <a:t>2                </a:t>
            </a:r>
            <a:r>
              <a:rPr lang="cs-CZ" sz="1600" b="1" dirty="0" smtClean="0"/>
              <a:t>R</a:t>
            </a:r>
            <a:r>
              <a:rPr lang="cs-CZ" sz="1600" b="1" baseline="-25000" dirty="0" smtClean="0"/>
              <a:t>3                    </a:t>
            </a:r>
            <a:r>
              <a:rPr lang="cs-CZ" sz="1600" b="1" dirty="0" smtClean="0"/>
              <a:t>r</a:t>
            </a:r>
          </a:p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/>
              <a:t> WR = ——— + ——— + ——— + ————— </a:t>
            </a:r>
          </a:p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/>
              <a:t>           1,0p</a:t>
            </a:r>
            <a:r>
              <a:rPr lang="cs-CZ" sz="1600" b="1" baseline="30000" dirty="0" smtClean="0"/>
              <a:t>10 </a:t>
            </a:r>
            <a:r>
              <a:rPr lang="cs-CZ" sz="1600" b="1" dirty="0" smtClean="0"/>
              <a:t>     1,0p</a:t>
            </a:r>
            <a:r>
              <a:rPr lang="cs-CZ" sz="1600" b="1" baseline="30000" dirty="0" smtClean="0"/>
              <a:t>30        </a:t>
            </a:r>
            <a:r>
              <a:rPr lang="cs-CZ" sz="1600" b="1" dirty="0" smtClean="0"/>
              <a:t>1,0p</a:t>
            </a:r>
            <a:r>
              <a:rPr lang="cs-CZ" sz="1600" b="1" baseline="30000" dirty="0" smtClean="0"/>
              <a:t>50         </a:t>
            </a:r>
            <a:r>
              <a:rPr lang="cs-CZ" sz="1600" b="1" dirty="0" smtClean="0"/>
              <a:t>0,0p.1,0p</a:t>
            </a:r>
            <a:r>
              <a:rPr lang="cs-CZ" sz="1600" b="1" baseline="30000" dirty="0" smtClean="0"/>
              <a:t>60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sz="16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       </a:t>
            </a:r>
            <a:r>
              <a:rPr lang="cs-CZ" sz="2000" u="sng" dirty="0" smtClean="0"/>
              <a:t>Pravidelnost (vyrovnanost) </a:t>
            </a:r>
            <a:r>
              <a:rPr lang="cs-CZ" sz="2000" dirty="0" smtClean="0"/>
              <a:t>a </a:t>
            </a:r>
            <a:r>
              <a:rPr lang="cs-CZ" sz="2000" u="sng" dirty="0" smtClean="0"/>
              <a:t>nepravidelnost (nevyrovnanost) </a:t>
            </a:r>
            <a:r>
              <a:rPr lang="cs-CZ" sz="2000" dirty="0" smtClean="0"/>
              <a:t>výnosů (plošného zastoupení věkových stupňů), resp. těžebního předpisu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Způsoby výpočtu </a:t>
            </a:r>
            <a:br>
              <a:rPr lang="cs-CZ" sz="3600" b="1" dirty="0" smtClean="0"/>
            </a:br>
            <a:r>
              <a:rPr lang="cs-CZ" sz="3600" b="1" dirty="0" smtClean="0">
                <a:solidFill>
                  <a:srgbClr val="C00000"/>
                </a:solidFill>
              </a:rPr>
              <a:t>ročního čistého výnosu z lesa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507288" cy="4752528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Renta</a:t>
            </a:r>
            <a:r>
              <a:rPr lang="cs-CZ" b="1" dirty="0" smtClean="0"/>
              <a:t> </a:t>
            </a:r>
            <a:r>
              <a:rPr lang="cs-CZ" sz="1400" b="1" dirty="0" smtClean="0">
                <a:solidFill>
                  <a:srgbClr val="C00000"/>
                </a:solidFill>
              </a:rPr>
              <a:t>(ve vzorci) </a:t>
            </a:r>
            <a:r>
              <a:rPr lang="cs-CZ" b="1" dirty="0" smtClean="0"/>
              <a:t>= kalkulační veličina vypočtená 		      odborníky</a:t>
            </a:r>
          </a:p>
          <a:p>
            <a:pPr>
              <a:buNone/>
            </a:pPr>
            <a:endParaRPr lang="cs-CZ" sz="1400" b="1" dirty="0" smtClean="0"/>
          </a:p>
          <a:p>
            <a:pPr marL="514350" lvl="1" indent="-514350">
              <a:buAutoNum type="alphaUcPeriod"/>
            </a:pPr>
            <a:r>
              <a:rPr lang="cs-CZ" b="1" u="sng" dirty="0" smtClean="0">
                <a:solidFill>
                  <a:srgbClr val="C00000"/>
                </a:solidFill>
              </a:rPr>
              <a:t>Kvantifikace objemů</a:t>
            </a:r>
            <a:r>
              <a:rPr lang="cs-CZ" b="1" u="sng" dirty="0" smtClean="0"/>
              <a:t>: těžební výhledy </a:t>
            </a:r>
            <a:endParaRPr lang="cs-CZ" dirty="0" smtClean="0"/>
          </a:p>
          <a:p>
            <a:pPr marL="514350" lvl="1" indent="-514350">
              <a:buAutoNum type="alphaUcPeriod"/>
            </a:pPr>
            <a:r>
              <a:rPr lang="cs-CZ" b="1" u="sng" dirty="0" smtClean="0">
                <a:solidFill>
                  <a:srgbClr val="C00000"/>
                </a:solidFill>
              </a:rPr>
              <a:t>Ekonomická data</a:t>
            </a:r>
            <a:r>
              <a:rPr lang="cs-CZ" b="1" u="sng" dirty="0" smtClean="0"/>
              <a:t>: účetnictví vlastníka lesa</a:t>
            </a:r>
          </a:p>
          <a:p>
            <a:pPr marL="719138" lvl="1" indent="-271463">
              <a:buFont typeface="Arial" pitchFamily="34" charset="0"/>
              <a:buChar char="•"/>
            </a:pPr>
            <a:r>
              <a:rPr lang="cs-CZ" dirty="0" smtClean="0"/>
              <a:t>Stanovení </a:t>
            </a:r>
            <a:r>
              <a:rPr lang="cs-CZ" u="sng" dirty="0" smtClean="0"/>
              <a:t>metodiky</a:t>
            </a:r>
            <a:r>
              <a:rPr lang="cs-CZ" dirty="0" smtClean="0"/>
              <a:t> určení ročního 		čistého výnosu z lesa</a:t>
            </a:r>
            <a:endParaRPr lang="cs-CZ" u="sng" dirty="0" smtClean="0"/>
          </a:p>
          <a:p>
            <a:pPr marL="719138" lvl="1" indent="-271463">
              <a:buFont typeface="Arial" pitchFamily="34" charset="0"/>
              <a:buChar char="•"/>
            </a:pPr>
            <a:r>
              <a:rPr lang="cs-CZ" dirty="0" smtClean="0"/>
              <a:t>Porovnání s referenčním údajem za ČR či PLO (resortní statistický </a:t>
            </a:r>
            <a:r>
              <a:rPr lang="cs-CZ" i="1" dirty="0" smtClean="0"/>
              <a:t>výkaz Les (</a:t>
            </a:r>
            <a:r>
              <a:rPr lang="cs-CZ" i="1" dirty="0" err="1" smtClean="0"/>
              <a:t>MZe</a:t>
            </a:r>
            <a:r>
              <a:rPr lang="cs-CZ" i="1" dirty="0" smtClean="0"/>
              <a:t>) 1-01)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72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42493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10D2-8485-4EFF-8A68-B8D28E776F19}" type="slidenum">
              <a:rPr lang="cs-CZ" smtClean="0"/>
              <a:pPr/>
              <a:t>73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Příklad: TĚŽEBNÍ VÝHLED v m3 </a:t>
            </a:r>
            <a:r>
              <a:rPr lang="cs-CZ" b="1" dirty="0" err="1" smtClean="0"/>
              <a:t>b.k</a:t>
            </a:r>
            <a:r>
              <a:rPr lang="cs-CZ" b="1" dirty="0" smtClean="0"/>
              <a:t>. za LHC pro výpočet renty na několik decennií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256584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Dopady </a:t>
            </a:r>
            <a:r>
              <a:rPr lang="cs-CZ" sz="2800" b="1" dirty="0" smtClean="0"/>
              <a:t>změn ekonomického prostředí v LH </a:t>
            </a:r>
            <a:r>
              <a:rPr lang="cs-CZ" sz="2800" dirty="0" smtClean="0"/>
              <a:t>do </a:t>
            </a:r>
            <a:r>
              <a:rPr lang="cs-CZ" sz="2800" u="sng" dirty="0" smtClean="0"/>
              <a:t>základních výpočetních veličin výnosového ocenění lesa</a:t>
            </a:r>
            <a:r>
              <a:rPr lang="cs-CZ" sz="2800" dirty="0" smtClean="0"/>
              <a:t>, tj.</a:t>
            </a:r>
          </a:p>
          <a:p>
            <a:endParaRPr lang="cs-CZ" sz="2800" b="1" u="sng" dirty="0" smtClean="0"/>
          </a:p>
          <a:p>
            <a:r>
              <a:rPr lang="cs-CZ" sz="2800" b="1" u="sng" dirty="0" smtClean="0"/>
              <a:t>pokles</a:t>
            </a:r>
            <a:r>
              <a:rPr lang="cs-CZ" sz="2800" dirty="0" smtClean="0"/>
              <a:t> </a:t>
            </a:r>
            <a:r>
              <a:rPr lang="cs-CZ" sz="2800" b="1" u="sng" dirty="0" smtClean="0">
                <a:solidFill>
                  <a:srgbClr val="C00000"/>
                </a:solidFill>
              </a:rPr>
              <a:t>ročního čistého výnosu (renty „r“)                    </a:t>
            </a:r>
            <a:r>
              <a:rPr lang="cs-CZ" sz="2800" dirty="0" smtClean="0"/>
              <a:t>z lesního majetku v budoucnosti </a:t>
            </a:r>
            <a:r>
              <a:rPr lang="cs-CZ" sz="2800" dirty="0" smtClean="0">
                <a:sym typeface="Symbol"/>
              </a:rPr>
              <a:t> </a:t>
            </a:r>
            <a:r>
              <a:rPr lang="cs-CZ" sz="2800" b="1" u="sng" dirty="0" smtClean="0">
                <a:sym typeface="Symbol"/>
              </a:rPr>
              <a:t>pokles</a:t>
            </a:r>
            <a:r>
              <a:rPr lang="cs-CZ" sz="2800" b="1" dirty="0" smtClean="0">
                <a:solidFill>
                  <a:srgbClr val="C00000"/>
                </a:solidFill>
                <a:sym typeface="Symbol"/>
              </a:rPr>
              <a:t> hodnoty lesních m</a:t>
            </a:r>
            <a:r>
              <a:rPr lang="cs-CZ" sz="2400" b="1" dirty="0" smtClean="0">
                <a:solidFill>
                  <a:srgbClr val="C00000"/>
                </a:solidFill>
                <a:sym typeface="Symbol"/>
              </a:rPr>
              <a:t>ajetků </a:t>
            </a:r>
            <a:r>
              <a:rPr lang="cs-CZ" sz="1800" dirty="0" smtClean="0">
                <a:solidFill>
                  <a:srgbClr val="C00000"/>
                </a:solidFill>
                <a:sym typeface="Symbol"/>
              </a:rPr>
              <a:t>(těžební možnosti, dřevinná skladba apod.)</a:t>
            </a:r>
            <a:endParaRPr lang="cs-CZ" sz="1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571868" y="4786322"/>
            <a:ext cx="22329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            </a:t>
            </a:r>
            <a:r>
              <a:rPr lang="cs-CZ" sz="2400" b="1" dirty="0" smtClean="0">
                <a:solidFill>
                  <a:srgbClr val="C00000"/>
                </a:solidFill>
              </a:rPr>
              <a:t> r</a:t>
            </a:r>
            <a:endParaRPr lang="cs-CZ" sz="2400" b="1" dirty="0">
              <a:solidFill>
                <a:srgbClr val="C00000"/>
              </a:solidFill>
            </a:endParaRPr>
          </a:p>
          <a:p>
            <a:r>
              <a:rPr lang="cs-CZ" sz="2400" dirty="0"/>
              <a:t>WR = </a:t>
            </a:r>
            <a:r>
              <a:rPr lang="cs-CZ" sz="2400" dirty="0">
                <a:sym typeface="Symbol" pitchFamily="18" charset="2"/>
              </a:rPr>
              <a:t></a:t>
            </a:r>
          </a:p>
          <a:p>
            <a:r>
              <a:rPr lang="cs-CZ" sz="2400" dirty="0"/>
              <a:t>           0,0p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dirty="0" smtClean="0"/>
              <a:t>Návrh na úpravu </a:t>
            </a:r>
            <a:r>
              <a:rPr lang="cs-CZ" dirty="0" err="1" smtClean="0"/>
              <a:t>ZoM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0"/>
            <a:ext cx="8501122" cy="5400600"/>
          </a:xfrm>
        </p:spPr>
        <p:txBody>
          <a:bodyPr/>
          <a:lstStyle/>
          <a:p>
            <a:pPr algn="ctr">
              <a:buNone/>
            </a:pPr>
            <a:r>
              <a:rPr lang="cs-CZ" sz="2400" b="1" dirty="0" smtClean="0"/>
              <a:t>§ 15a</a:t>
            </a:r>
          </a:p>
          <a:p>
            <a:pPr algn="ctr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Oceňování lesa</a:t>
            </a:r>
            <a:endParaRPr lang="cs-CZ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1800" dirty="0" smtClean="0">
                <a:solidFill>
                  <a:srgbClr val="C00000"/>
                </a:solidFill>
              </a:rPr>
              <a:t> </a:t>
            </a:r>
          </a:p>
          <a:p>
            <a:pPr>
              <a:buNone/>
            </a:pPr>
            <a:r>
              <a:rPr lang="cs-CZ" sz="2400" b="1" dirty="0" smtClean="0"/>
              <a:t>Les</a:t>
            </a:r>
            <a:r>
              <a:rPr lang="cs-CZ" sz="2400" dirty="0" smtClean="0"/>
              <a:t> a jeho </a:t>
            </a:r>
            <a:r>
              <a:rPr lang="cs-CZ" sz="2400" b="1" dirty="0" smtClean="0"/>
              <a:t>produkční funkce </a:t>
            </a:r>
            <a:r>
              <a:rPr lang="cs-CZ" sz="2400" dirty="0" smtClean="0"/>
              <a:t>se ocení</a:t>
            </a:r>
          </a:p>
          <a:p>
            <a:pPr>
              <a:buNone/>
            </a:pPr>
            <a:endParaRPr lang="cs-CZ" sz="1800" dirty="0" smtClean="0"/>
          </a:p>
          <a:p>
            <a:pPr lvl="0">
              <a:buNone/>
            </a:pPr>
            <a:r>
              <a:rPr lang="cs-CZ" sz="2400" dirty="0" smtClean="0"/>
              <a:t>a) </a:t>
            </a:r>
            <a:r>
              <a:rPr lang="cs-CZ" sz="2400" b="1" u="sng" dirty="0" smtClean="0"/>
              <a:t>součtem</a:t>
            </a:r>
            <a:r>
              <a:rPr lang="cs-CZ" sz="2400" dirty="0" smtClean="0"/>
              <a:t>  samostatně zjištěné ceny lesního pozemku a ceny lesního porostu na základě příslušných lesnických charakteristik nebo </a:t>
            </a:r>
          </a:p>
          <a:p>
            <a:pPr>
              <a:buNone/>
            </a:pPr>
            <a:endParaRPr lang="cs-CZ" sz="1400" dirty="0" smtClean="0"/>
          </a:p>
          <a:p>
            <a:pPr lvl="0">
              <a:buNone/>
            </a:pPr>
            <a:r>
              <a:rPr lang="cs-CZ" sz="2400" dirty="0" smtClean="0"/>
              <a:t>b) </a:t>
            </a:r>
            <a:r>
              <a:rPr lang="cs-CZ" sz="2400" u="sng" dirty="0" smtClean="0"/>
              <a:t>od stanovené výměry </a:t>
            </a:r>
            <a:r>
              <a:rPr lang="cs-CZ" sz="2400" b="1" u="sng" dirty="0" smtClean="0"/>
              <a:t>výnosovým způsobem</a:t>
            </a:r>
            <a:r>
              <a:rPr lang="cs-CZ" sz="2400" b="1" dirty="0" smtClean="0"/>
              <a:t> </a:t>
            </a:r>
            <a:r>
              <a:rPr lang="cs-CZ" sz="2400" dirty="0" smtClean="0"/>
              <a:t>jako jeden nerozdílný celek (celkové ocenění lesa) při zohlednění rovnoměrnosti nebo nerovnoměrnosti očekávaného ročního čistého výnosu z lesa s použitím </a:t>
            </a:r>
            <a:r>
              <a:rPr lang="cs-CZ" sz="2400" u="sng" dirty="0" smtClean="0">
                <a:solidFill>
                  <a:srgbClr val="C00000"/>
                </a:solidFill>
              </a:rPr>
              <a:t>kapitalizace </a:t>
            </a:r>
            <a:r>
              <a:rPr lang="cs-CZ" sz="2400" dirty="0" smtClean="0"/>
              <a:t>nebo s použitím </a:t>
            </a:r>
            <a:r>
              <a:rPr lang="cs-CZ" sz="2400" u="sng" dirty="0" smtClean="0">
                <a:solidFill>
                  <a:srgbClr val="C00000"/>
                </a:solidFill>
              </a:rPr>
              <a:t>vícefázové výnosové metody</a:t>
            </a:r>
            <a:r>
              <a:rPr lang="cs-CZ" sz="2400" u="sng" dirty="0" smtClean="0"/>
              <a:t>.</a:t>
            </a:r>
          </a:p>
          <a:p>
            <a:pPr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75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/>
          <a:lstStyle/>
          <a:p>
            <a:r>
              <a:rPr lang="cs-CZ" b="1" dirty="0" smtClean="0"/>
              <a:t>RESORTNÍ STATISTICKÉ ŠETŘENÍ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785786" y="3068960"/>
            <a:ext cx="7929618" cy="3312368"/>
          </a:xfrm>
        </p:spPr>
        <p:txBody>
          <a:bodyPr/>
          <a:lstStyle/>
          <a:p>
            <a:pPr algn="l"/>
            <a:r>
              <a:rPr lang="cs-CZ" sz="2400" dirty="0" smtClean="0"/>
              <a:t>a) Jako zdroj získání </a:t>
            </a:r>
            <a:r>
              <a:rPr lang="cs-CZ" sz="2400" u="sng" dirty="0" smtClean="0"/>
              <a:t>ekonomických informací </a:t>
            </a:r>
            <a:r>
              <a:rPr lang="cs-CZ" sz="2400" dirty="0" smtClean="0"/>
              <a:t>na 	celostátní úrovni a na úrovni PLO</a:t>
            </a:r>
          </a:p>
          <a:p>
            <a:pPr algn="l"/>
            <a:r>
              <a:rPr lang="cs-CZ" sz="2400" dirty="0" smtClean="0"/>
              <a:t>b) Jako referenční údaj o dosahovaném HV lesních 	majetků pro potřeby oceňování lesa při 	</a:t>
            </a:r>
            <a:r>
              <a:rPr lang="cs-CZ" sz="2400" u="sng" dirty="0" smtClean="0"/>
              <a:t>porovnání s kalkulovanou rentou z lesa</a:t>
            </a:r>
          </a:p>
          <a:p>
            <a:pPr algn="l"/>
            <a:r>
              <a:rPr lang="cs-CZ" sz="2400" dirty="0" smtClean="0"/>
              <a:t>c) </a:t>
            </a:r>
            <a:r>
              <a:rPr lang="cs-CZ" sz="2400" u="sng" dirty="0" smtClean="0"/>
              <a:t>Otázka použitelnost</a:t>
            </a:r>
            <a:r>
              <a:rPr lang="cs-CZ" sz="2400" dirty="0" smtClean="0"/>
              <a:t>i jakýchkoliv ekonomických 	ukazatelů z období kalamity pro oceňování, 	modelování, tvorbu scénářů apod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6BC80-F440-400E-B659-9C23D7299C27}" type="slidenum">
              <a:rPr lang="cs-CZ" smtClean="0"/>
              <a:pPr>
                <a:defRPr/>
              </a:pPr>
              <a:t>76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2376264"/>
          </a:xfrm>
        </p:spPr>
        <p:txBody>
          <a:bodyPr/>
          <a:lstStyle/>
          <a:p>
            <a:r>
              <a:rPr lang="cs-CZ" sz="3600" b="1" dirty="0" smtClean="0"/>
              <a:t>Vyhodnocení </a:t>
            </a:r>
            <a:br>
              <a:rPr lang="cs-CZ" sz="3600" b="1" dirty="0" smtClean="0"/>
            </a:br>
            <a:r>
              <a:rPr lang="cs-CZ" sz="3600" b="1" u="sng" dirty="0" smtClean="0"/>
              <a:t>HOSPODÁŘSKÉHO VÝSLEDKU </a:t>
            </a:r>
            <a:r>
              <a:rPr lang="cs-CZ" sz="3600" b="1" dirty="0" smtClean="0"/>
              <a:t>lesních majetků podle přírodních lesních oblastí (PLO) </a:t>
            </a:r>
            <a:endParaRPr lang="cs-CZ" sz="3600" b="1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496944" cy="2279104"/>
          </a:xfrm>
        </p:spPr>
        <p:txBody>
          <a:bodyPr/>
          <a:lstStyle/>
          <a:p>
            <a:r>
              <a:rPr lang="cs-CZ" dirty="0" smtClean="0"/>
              <a:t>Resortní statistický výkaz </a:t>
            </a:r>
          </a:p>
          <a:p>
            <a:r>
              <a:rPr lang="cs-CZ" b="1" dirty="0" smtClean="0"/>
              <a:t>Les (</a:t>
            </a:r>
            <a:r>
              <a:rPr lang="cs-CZ" b="1" dirty="0" err="1" smtClean="0"/>
              <a:t>MZe</a:t>
            </a:r>
            <a:r>
              <a:rPr lang="cs-CZ" b="1" dirty="0" smtClean="0"/>
              <a:t>) 1-01</a:t>
            </a:r>
          </a:p>
          <a:p>
            <a:r>
              <a:rPr lang="cs-CZ" dirty="0" smtClean="0"/>
              <a:t>Roční výkaz o hospodaření v lesích za rok </a:t>
            </a:r>
            <a:r>
              <a:rPr lang="cs-CZ" b="1" dirty="0" smtClean="0"/>
              <a:t>2017-2018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77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C802E-BDEC-4A2D-88B3-418486714CA5}" type="slidenum">
              <a:rPr lang="cs-CZ"/>
              <a:pPr>
                <a:defRPr/>
              </a:pPr>
              <a:t>78</a:t>
            </a:fld>
            <a:endParaRPr lang="cs-CZ"/>
          </a:p>
        </p:txBody>
      </p:sp>
      <p:sp>
        <p:nvSpPr>
          <p:cNvPr id="4403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</a:rPr>
              <a:t>Rezortní statistické šetření za ČR-1</a:t>
            </a:r>
          </a:p>
        </p:txBody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cs-CZ" sz="2400" dirty="0" smtClean="0"/>
              <a:t>Šetření uskutečňuje </a:t>
            </a:r>
            <a:r>
              <a:rPr lang="cs-CZ" sz="2400" dirty="0" err="1" smtClean="0"/>
              <a:t>MZe</a:t>
            </a:r>
            <a:r>
              <a:rPr lang="cs-CZ" sz="2400" dirty="0" smtClean="0"/>
              <a:t>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sz="2400" dirty="0" smtClean="0"/>
              <a:t>výkaz </a:t>
            </a:r>
            <a:r>
              <a:rPr lang="cs-CZ" sz="2400" b="1" u="sng" dirty="0" smtClean="0">
                <a:solidFill>
                  <a:srgbClr val="C00000"/>
                </a:solidFill>
              </a:rPr>
              <a:t>Les (</a:t>
            </a:r>
            <a:r>
              <a:rPr lang="cs-CZ" sz="2400" b="1" u="sng" dirty="0" err="1" smtClean="0">
                <a:solidFill>
                  <a:srgbClr val="C00000"/>
                </a:solidFill>
              </a:rPr>
              <a:t>MZe</a:t>
            </a:r>
            <a:r>
              <a:rPr lang="cs-CZ" sz="2400" b="1" u="sng" dirty="0" smtClean="0">
                <a:solidFill>
                  <a:srgbClr val="C00000"/>
                </a:solidFill>
              </a:rPr>
              <a:t>) 1-01 Roční výkaz o hospodaření v lesích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sz="2400" dirty="0" smtClean="0"/>
              <a:t>respondenti = vlastníci  lesů (případně nájemců lesů) s výměrou lesů </a:t>
            </a:r>
            <a:r>
              <a:rPr lang="cs-CZ" sz="2400" b="1" dirty="0" smtClean="0"/>
              <a:t>nad 200 ha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sz="2400" b="1" dirty="0" smtClean="0"/>
              <a:t>V roce 2018 celkový počet respondentů (vlastníků, popř. nájemců) = 282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sz="2400" dirty="0" smtClean="0"/>
              <a:t>celkem 93% podíl výměry lesů státních, 44% podíl lesů ve vlastnictví měst a obcí a 33% podíl soukromých lesů v ČR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cs-CZ" sz="2400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cs-CZ" sz="2400" dirty="0" smtClean="0"/>
              <a:t>Výsledky tohoto statistického šetření se po zpracování zveřejňují ve </a:t>
            </a:r>
            <a:r>
              <a:rPr lang="cs-CZ" sz="2400" b="1" dirty="0" smtClean="0"/>
              <a:t>Zprávě o stavu lesa a lesního hospodářství</a:t>
            </a:r>
            <a:r>
              <a:rPr lang="cs-CZ" sz="2400" dirty="0" smtClean="0"/>
              <a:t> (v tzv. </a:t>
            </a:r>
            <a:r>
              <a:rPr lang="cs-CZ" sz="2400" b="1" u="sng" dirty="0" smtClean="0">
                <a:solidFill>
                  <a:srgbClr val="C00000"/>
                </a:solidFill>
              </a:rPr>
              <a:t>Zelené zprávě</a:t>
            </a:r>
            <a:r>
              <a:rPr lang="cs-CZ" sz="2400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2BAD3-5977-4753-AEA3-0925A1C45AC8}" type="slidenum">
              <a:rPr lang="cs-CZ"/>
              <a:pPr>
                <a:defRPr/>
              </a:pPr>
              <a:t>79</a:t>
            </a:fld>
            <a:endParaRPr lang="cs-CZ"/>
          </a:p>
        </p:txBody>
      </p:sp>
      <p:sp>
        <p:nvSpPr>
          <p:cNvPr id="4608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</a:rPr>
              <a:t>Rezortní statistické šetření za ČR-2</a:t>
            </a:r>
            <a:endParaRPr lang="cs-CZ" sz="3600" dirty="0" smtClean="0"/>
          </a:p>
        </p:txBody>
      </p:sp>
      <p:graphicFrame>
        <p:nvGraphicFramePr>
          <p:cNvPr id="436399" name="Group 175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3816079"/>
        </p:xfrm>
        <a:graphic>
          <a:graphicData uri="http://schemas.openxmlformats.org/drawingml/2006/table">
            <a:tbl>
              <a:tblPr/>
              <a:tblGrid>
                <a:gridCol w="2639355"/>
                <a:gridCol w="1187413"/>
                <a:gridCol w="1080120"/>
                <a:gridCol w="1152128"/>
                <a:gridCol w="1080120"/>
                <a:gridCol w="1090464"/>
              </a:tblGrid>
              <a:tr h="560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Forma vlastnictví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0C1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ZISK před zdaněním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0C12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09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cs-CZ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6487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Státní lesy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5 910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  <a:cs typeface="Times New Roman"/>
                        </a:rPr>
                        <a:t>5014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4131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  <a:cs typeface="Times New Roman"/>
                        </a:rPr>
                        <a:t>3 552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7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Obecní lesy</a:t>
                      </a: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3 310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3982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3813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  <a:cs typeface="Times New Roman"/>
                        </a:rPr>
                        <a:t>4 184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2 782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3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Soukromé lesy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3 899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3925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3402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  <a:cs typeface="Times New Roman"/>
                        </a:rPr>
                        <a:t>3 538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2 086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3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PRŮMĚR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Calibri"/>
                          <a:cs typeface="Times New Roman"/>
                        </a:rPr>
                        <a:t>4 984</a:t>
                      </a:r>
                      <a:endParaRPr lang="cs-CZ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Calibri"/>
                          <a:cs typeface="Times New Roman"/>
                        </a:rPr>
                        <a:t>4546</a:t>
                      </a:r>
                      <a:endParaRPr lang="cs-CZ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Calibri"/>
                          <a:cs typeface="Times New Roman"/>
                        </a:rPr>
                        <a:t>3867</a:t>
                      </a:r>
                      <a:endParaRPr lang="cs-CZ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  <a:cs typeface="Times New Roman"/>
                        </a:rPr>
                        <a:t>3 654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1 314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24" name="Text Box 153"/>
          <p:cNvSpPr txBox="1">
            <a:spLocks noChangeArrowheads="1"/>
          </p:cNvSpPr>
          <p:nvPr/>
        </p:nvSpPr>
        <p:spPr bwMode="auto">
          <a:xfrm>
            <a:off x="467544" y="5733256"/>
            <a:ext cx="324036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1" dirty="0" err="1"/>
              <a:t>Zdroj</a:t>
            </a:r>
            <a:r>
              <a:rPr lang="en-GB" sz="1600" i="1" dirty="0"/>
              <a:t>:  </a:t>
            </a:r>
            <a:r>
              <a:rPr lang="en-GB" sz="1600" i="1" dirty="0" err="1"/>
              <a:t>Zelená</a:t>
            </a:r>
            <a:r>
              <a:rPr lang="en-GB" sz="1600" i="1" dirty="0"/>
              <a:t> </a:t>
            </a:r>
            <a:r>
              <a:rPr lang="en-GB" sz="1600" i="1" dirty="0" err="1"/>
              <a:t>zpráva</a:t>
            </a:r>
            <a:r>
              <a:rPr lang="cs-CZ" sz="1600" i="1" dirty="0"/>
              <a:t> (</a:t>
            </a:r>
            <a:r>
              <a:rPr lang="en-GB" sz="1600" i="1" dirty="0" err="1"/>
              <a:t>MZe</a:t>
            </a:r>
            <a:r>
              <a:rPr lang="en-GB" sz="1600" i="1" dirty="0"/>
              <a:t> </a:t>
            </a:r>
            <a:r>
              <a:rPr lang="en-GB" sz="1600" i="1" dirty="0" smtClean="0"/>
              <a:t>201</a:t>
            </a:r>
            <a:r>
              <a:rPr lang="cs-CZ" sz="1600" i="1" dirty="0" smtClean="0"/>
              <a:t>9)</a:t>
            </a:r>
            <a:endParaRPr lang="cs-CZ" sz="16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105273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80C12"/>
                </a:solidFill>
              </a:rPr>
              <a:t>Průměrný hospodářský výsledek</a:t>
            </a:r>
            <a:r>
              <a:rPr lang="cs-CZ" b="1" dirty="0" smtClean="0"/>
              <a:t> vlastníků lesa v ČR</a:t>
            </a:r>
            <a:r>
              <a:rPr lang="cs-CZ" dirty="0" smtClean="0"/>
              <a:t> (pouze za lesnickou činnost bez příspěvků na hospodaření v lesích) podle forem vlastnictví v </a:t>
            </a:r>
            <a:r>
              <a:rPr lang="cs-CZ" b="1" dirty="0" smtClean="0">
                <a:solidFill>
                  <a:srgbClr val="FF0000"/>
                </a:solidFill>
              </a:rPr>
              <a:t>Kč/ha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55576" y="1357298"/>
            <a:ext cx="7772400" cy="1813535"/>
          </a:xfrm>
        </p:spPr>
        <p:txBody>
          <a:bodyPr/>
          <a:lstStyle/>
          <a:p>
            <a:r>
              <a:rPr lang="cs-CZ" b="1" dirty="0" smtClean="0"/>
              <a:t>2. OCEŇOVÁNÍ LESA V DOBĚ KŮROVCOVÉ KALAMITY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3643314"/>
            <a:ext cx="8640960" cy="2500330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cs-CZ" dirty="0" smtClean="0"/>
              <a:t>Systematika oceňování lesa</a:t>
            </a:r>
          </a:p>
          <a:p>
            <a:r>
              <a:rPr lang="cs-CZ" dirty="0" smtClean="0"/>
              <a:t>b) Cena zjištěná, cena obvyklá a </a:t>
            </a:r>
            <a:r>
              <a:rPr lang="cs-CZ" i="1" dirty="0" smtClean="0"/>
              <a:t>tržní hodnota</a:t>
            </a:r>
          </a:p>
          <a:p>
            <a:r>
              <a:rPr lang="cs-CZ" dirty="0" smtClean="0"/>
              <a:t>d) Historické školy oceňování lesa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</a:rPr>
              <a:t>Rezortní statistické šetření za ČR-3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r>
              <a:rPr lang="cs-CZ" dirty="0" smtClean="0"/>
              <a:t>ÚHÚL začal v roce 2018 (za rok 2017 poprvé) vyhodnocovat </a:t>
            </a:r>
            <a:r>
              <a:rPr lang="cs-CZ" b="1" u="sng" dirty="0" smtClean="0">
                <a:solidFill>
                  <a:srgbClr val="C00000"/>
                </a:solidFill>
              </a:rPr>
              <a:t>hospodářský výsledek </a:t>
            </a:r>
            <a:r>
              <a:rPr lang="cs-CZ" b="1" dirty="0" smtClean="0">
                <a:solidFill>
                  <a:srgbClr val="C00000"/>
                </a:solidFill>
              </a:rPr>
              <a:t>u lesních majetků podle </a:t>
            </a:r>
            <a:r>
              <a:rPr lang="cs-CZ" b="1" u="sng" dirty="0" smtClean="0">
                <a:solidFill>
                  <a:srgbClr val="C00000"/>
                </a:solidFill>
              </a:rPr>
              <a:t>přírodních lesních oblastí (PLO) </a:t>
            </a:r>
          </a:p>
          <a:p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dirty="0" smtClean="0"/>
              <a:t>Možnost charakterizování PLO z hlediska </a:t>
            </a:r>
            <a:r>
              <a:rPr lang="cs-CZ" b="1" dirty="0" smtClean="0">
                <a:solidFill>
                  <a:srgbClr val="C00000"/>
                </a:solidFill>
              </a:rPr>
              <a:t>rozdílných přírodních a výrobních podmínek (např. zastoupení SLT) </a:t>
            </a:r>
            <a:r>
              <a:rPr lang="cs-CZ" dirty="0" smtClean="0"/>
              <a:t>a </a:t>
            </a:r>
            <a:r>
              <a:rPr lang="cs-CZ" u="sng" dirty="0" smtClean="0"/>
              <a:t>propojení s ekonomikou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80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r>
              <a:rPr lang="cs-CZ" sz="3200" dirty="0" smtClean="0"/>
              <a:t>Prodej dřeva, těžba a obnova lesa (2017)</a:t>
            </a:r>
            <a:endParaRPr lang="cs-CZ" sz="3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FDD46-137C-4686-8DED-E7A2D4EAF934}" type="slidenum">
              <a:rPr lang="cs-CZ" smtClean="0"/>
              <a:pPr>
                <a:defRPr/>
              </a:pPr>
              <a:t>81</a:t>
            </a:fld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23528" y="764704"/>
          <a:ext cx="8280920" cy="5700178"/>
        </p:xfrm>
        <a:graphic>
          <a:graphicData uri="http://schemas.openxmlformats.org/drawingml/2006/table">
            <a:tbl>
              <a:tblPr/>
              <a:tblGrid>
                <a:gridCol w="2816722"/>
                <a:gridCol w="773692"/>
                <a:gridCol w="797868"/>
                <a:gridCol w="797868"/>
                <a:gridCol w="761604"/>
                <a:gridCol w="664892"/>
                <a:gridCol w="556091"/>
                <a:gridCol w="531913"/>
                <a:gridCol w="580270"/>
              </a:tblGrid>
              <a:tr h="17576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PLO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 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respondentů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Plocha obhospoda-řovaných lesních pozemků celkem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Prodej dřeva celkem</a:t>
                      </a:r>
                      <a:b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(bez vlastní spotřeby)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Těžba dřeva z obhospodařovaných lesů celkem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 toho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Podíl nahodilé těžby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Obnova lesa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Podíl obnovy 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lesa 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 celkové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obhosp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plochy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943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nahodilá těžba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68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(počet)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(ha)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(m</a:t>
                      </a:r>
                      <a:r>
                        <a:rPr lang="cs-CZ" sz="11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(m</a:t>
                      </a:r>
                      <a:r>
                        <a:rPr lang="cs-CZ" sz="11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(m</a:t>
                      </a:r>
                      <a:r>
                        <a:rPr lang="cs-CZ" sz="11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(ha)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1 - Krušné hory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9 395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12 723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13 861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5 884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3 - Podkrušnohorské pánve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8 159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53 002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57 680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29 195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6 - Západočeská pahorkatina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15 687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63 872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70 788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28 113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7 - Brdská vrchovina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19 526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103 711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108 474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30 486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8 - Křivoklátsko a Český kras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6 689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28 364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31 437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10 466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9 - Rakovnicko a Kladenská vrchovina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7 094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26 851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26 998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9 710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10 - Středočeská pahorkatina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39 344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298 930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305 199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162 303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674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PLO 11 - Český kras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7 142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60 709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62 849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29 651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12 - Předhoří Šumavy a Novohradských hor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25 701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162 852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177 646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85 784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13 - Šumava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9 844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62 921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63 077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28 642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15 - Jihočeské pánve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4 058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28 019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30 383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18 642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16 - Českomoravská vrchovina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32 420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327 292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310 920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147 636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17 - Polabí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26 358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138 063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134 965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51 190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18 - Severočeská pískovcová plošina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8 341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36 967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37 707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14 883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23 - Podkrkonoší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3 996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65 797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65 413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52 872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26 - Předhoří Orlických hor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6 430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43 287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44 915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17 171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28 - Předhoří Hrubého Jeseníku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3 185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173 055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173 571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171 967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29 - Nízký Jeseník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8 085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148 863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149 908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148 988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30 - Drahanská vrchovina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18 046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144 557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152 845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71 047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31 - Českomoravské mezihoří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3 002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22 582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22 417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4 126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33 - Předhoří Českomoravské vrchoviny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12 656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79 709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87 467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58 100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38 - Bílé Karpaty a Vizovické vrchy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2 240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18 374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14 193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3 274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41 - Hostýnsko-vsetínská vrchovina a Javorníky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6 035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84 610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80 769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63 654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 </a:t>
                      </a:r>
                    </a:p>
                  </a:txBody>
                  <a:tcPr marL="5340" marR="5340" marT="5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283 433 </a:t>
                      </a:r>
                    </a:p>
                  </a:txBody>
                  <a:tcPr marL="5340" marR="5340" marT="5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2 185 110 </a:t>
                      </a:r>
                    </a:p>
                  </a:txBody>
                  <a:tcPr marL="5340" marR="5340" marT="5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2 223 482 </a:t>
                      </a:r>
                    </a:p>
                  </a:txBody>
                  <a:tcPr marL="5340" marR="5340" marT="5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1 243 784 </a:t>
                      </a:r>
                    </a:p>
                  </a:txBody>
                  <a:tcPr marL="5340" marR="5340" marT="5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4 244</a:t>
                      </a:r>
                    </a:p>
                  </a:txBody>
                  <a:tcPr marL="5340" marR="5340" marT="53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8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ČR - (lesy soukromé + lesy měst a obcí)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258 </a:t>
                      </a:r>
                    </a:p>
                  </a:txBody>
                  <a:tcPr marL="5340" marR="5340" marT="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449 561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3 498 365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3 557 401 </a:t>
                      </a:r>
                    </a:p>
                  </a:txBody>
                  <a:tcPr marL="5340" marR="5340" marT="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2 128 812 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Prodej dřeva, těžba a obnova lesa (2018)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FDD46-137C-4686-8DED-E7A2D4EAF934}" type="slidenum">
              <a:rPr lang="cs-CZ" smtClean="0"/>
              <a:pPr>
                <a:defRPr/>
              </a:pPr>
              <a:t>82</a:t>
            </a:fld>
            <a:endParaRPr lang="cs-CZ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xmlns="" id="{684E8DBF-30EA-4B6C-8E18-19AAD48A5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3649074"/>
              </p:ext>
            </p:extLst>
          </p:nvPr>
        </p:nvGraphicFramePr>
        <p:xfrm>
          <a:off x="357158" y="785794"/>
          <a:ext cx="8640962" cy="5911712"/>
        </p:xfrm>
        <a:graphic>
          <a:graphicData uri="http://schemas.openxmlformats.org/drawingml/2006/table">
            <a:tbl>
              <a:tblPr/>
              <a:tblGrid>
                <a:gridCol w="2275704">
                  <a:extLst>
                    <a:ext uri="{9D8B030D-6E8A-4147-A177-3AD203B41FA5}">
                      <a16:colId xmlns:a16="http://schemas.microsoft.com/office/drawing/2014/main" xmlns="" val="2609199420"/>
                    </a:ext>
                  </a:extLst>
                </a:gridCol>
                <a:gridCol w="881731">
                  <a:extLst>
                    <a:ext uri="{9D8B030D-6E8A-4147-A177-3AD203B41FA5}">
                      <a16:colId xmlns:a16="http://schemas.microsoft.com/office/drawing/2014/main" xmlns="" val="3538558391"/>
                    </a:ext>
                  </a:extLst>
                </a:gridCol>
                <a:gridCol w="881731">
                  <a:extLst>
                    <a:ext uri="{9D8B030D-6E8A-4147-A177-3AD203B41FA5}">
                      <a16:colId xmlns:a16="http://schemas.microsoft.com/office/drawing/2014/main" xmlns="" val="1024148251"/>
                    </a:ext>
                  </a:extLst>
                </a:gridCol>
                <a:gridCol w="881731">
                  <a:extLst>
                    <a:ext uri="{9D8B030D-6E8A-4147-A177-3AD203B41FA5}">
                      <a16:colId xmlns:a16="http://schemas.microsoft.com/office/drawing/2014/main" xmlns="" val="2873312627"/>
                    </a:ext>
                  </a:extLst>
                </a:gridCol>
                <a:gridCol w="881731">
                  <a:extLst>
                    <a:ext uri="{9D8B030D-6E8A-4147-A177-3AD203B41FA5}">
                      <a16:colId xmlns:a16="http://schemas.microsoft.com/office/drawing/2014/main" xmlns="" val="1406458901"/>
                    </a:ext>
                  </a:extLst>
                </a:gridCol>
                <a:gridCol w="881731">
                  <a:extLst>
                    <a:ext uri="{9D8B030D-6E8A-4147-A177-3AD203B41FA5}">
                      <a16:colId xmlns:a16="http://schemas.microsoft.com/office/drawing/2014/main" xmlns="" val="2126279071"/>
                    </a:ext>
                  </a:extLst>
                </a:gridCol>
                <a:gridCol w="881731">
                  <a:extLst>
                    <a:ext uri="{9D8B030D-6E8A-4147-A177-3AD203B41FA5}">
                      <a16:colId xmlns:a16="http://schemas.microsoft.com/office/drawing/2014/main" xmlns="" val="2626471897"/>
                    </a:ext>
                  </a:extLst>
                </a:gridCol>
                <a:gridCol w="537436">
                  <a:extLst>
                    <a:ext uri="{9D8B030D-6E8A-4147-A177-3AD203B41FA5}">
                      <a16:colId xmlns:a16="http://schemas.microsoft.com/office/drawing/2014/main" xmlns="" val="3507967529"/>
                    </a:ext>
                  </a:extLst>
                </a:gridCol>
                <a:gridCol w="537436">
                  <a:extLst>
                    <a:ext uri="{9D8B030D-6E8A-4147-A177-3AD203B41FA5}">
                      <a16:colId xmlns:a16="http://schemas.microsoft.com/office/drawing/2014/main" xmlns="" val="1740644813"/>
                    </a:ext>
                  </a:extLst>
                </a:gridCol>
              </a:tblGrid>
              <a:tr h="1863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repondentů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Plocha obhospodařovaných lesních pozemků celkem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Prodej dřeva celkem</a:t>
                      </a:r>
                      <a:b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(bez vlastní spotřeby)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Těžba dřeva z obhospodařovaných lesů celkem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Obnova lesa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Podíl obnovy lesa z celkové obhospod. Plochy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6518812"/>
                  </a:ext>
                </a:extLst>
              </a:tr>
              <a:tr h="7522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nahodilá těžba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podíl nahodilé těžby z celkové těžby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806796"/>
                  </a:ext>
                </a:extLst>
              </a:tr>
              <a:tr h="1863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Pl-P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PD-C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TB-C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TB-N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TB-N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Obn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-ha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Obn-%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4480697"/>
                  </a:ext>
                </a:extLst>
              </a:tr>
              <a:tr h="2130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(počet)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(ha)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</a:t>
                      </a:r>
                      <a:r>
                        <a:rPr lang="cs-CZ" sz="105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</a:t>
                      </a:r>
                      <a:r>
                        <a:rPr lang="cs-CZ" sz="105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</a:t>
                      </a:r>
                      <a:r>
                        <a:rPr lang="cs-CZ" sz="105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(ha)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8752970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1 - Krušné hory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41 547,00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208 715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221 052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155 843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70,501%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264,21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0,6359%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445951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3 - Podkrušnohorské pánve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8 580,00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55 793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58 025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49 386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85,112%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43,73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0,5097%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1209001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6 - Západočeská pahorkatina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16 063,00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74 673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86 152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54 281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63,006%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105,76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0,6584%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5465105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7 - Brdská vrchovina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27 335,00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149 993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165 530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90 922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54,928%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229,09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0,8381%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0588878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8 - Křivoklátsko a Český kras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1 345,00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3 918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3 789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22,671%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5,72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0,4253%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8723909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9 - Rakovnicko a Kladenská vrchovina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5 045,00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22 077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23 701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16 957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71,546%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37,38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0,7409%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7989436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10 - Středočeská pahorkatina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50 737,00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506 066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559 104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484 956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86,738%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486,86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0,9596%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9210062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11 - Český les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16 507,00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128 715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151 165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124 711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82,500%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99,47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0,6026%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6066356"/>
                  </a:ext>
                </a:extLst>
              </a:tr>
              <a:tr h="3167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12 - Předhoří Šumavy a Novohradských hor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15 516,00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137 148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153 803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121 218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78,814%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117,54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0,7575%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0359684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13 - Šumava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13 868,00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76 363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79 801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52 708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66,049%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51,95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0,3746%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7154421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16 - Českomoravská vrchovina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40 685,00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586 993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571 155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540 783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94,682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348,76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0,8572%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6204197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17 - Polabí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42 769,00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277 076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296 567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218 183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73,570%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315,97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0,7388%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098677"/>
                  </a:ext>
                </a:extLst>
              </a:tr>
              <a:tr h="18639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18 - Severočeská pískovcová plošina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9 381,00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42 990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43 505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36 173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83,147%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83,05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0,8853%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4352153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23 - Podkrkonoší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6 595,00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91 316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96 801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86 252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89,102%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59,81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0,9069%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4802452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26 - Předhoří Orlických hor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11 984,00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76 029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76 964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54 192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70,412%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84,47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0,7049%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7505996"/>
                  </a:ext>
                </a:extLst>
              </a:tr>
              <a:tr h="18639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28 - Předhoří Hrubého Jeseníku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45 024,00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783 678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863 258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799 054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92,563%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642,44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1,4269%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0197422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29 - Nízký Jeseník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9 839,00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151 366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154 947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151 846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97,999%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321,88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3,2715%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721891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30 - Drahanská vrchovina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3 085,00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45 088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47 243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46 393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98,201%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39,97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1,2956%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707301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31 - Českomoravské mezihoří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6 703,00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54 315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57 726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30 387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52,640%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60,56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0,9035%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5050408"/>
                  </a:ext>
                </a:extLst>
              </a:tr>
              <a:tr h="3167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33 - Předhoří Českomoravské vrchoviny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12 188,00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132 683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151 667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146 184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96,385%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108,46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0,8899%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3647085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38 - Bílé Karpaty a Vizovické vrchy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3 294,00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48 553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55 571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52 523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94,515%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25,58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0,7766%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4578099"/>
                  </a:ext>
                </a:extLst>
              </a:tr>
              <a:tr h="3167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41 - Hostýnsko-vsetínská vrchovina a Javorníky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4 745,00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141 490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136 600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129 400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94,729%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118,55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2,4984%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9954999"/>
                  </a:ext>
                </a:extLst>
              </a:tr>
              <a:tr h="1775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 - (lesy soukromé + lesy měst a obcí)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451 678,00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4 455 078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4 746 621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4 054 840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85,426%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4 342,02 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0,9613%</a:t>
                      </a:r>
                    </a:p>
                  </a:txBody>
                  <a:tcPr marL="5998" marR="5998" marT="5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527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72318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2BAD3-5977-4753-AEA3-0925A1C45AC8}" type="slidenum">
              <a:rPr lang="cs-CZ"/>
              <a:pPr>
                <a:defRPr/>
              </a:pPr>
              <a:t>83</a:t>
            </a:fld>
            <a:endParaRPr lang="cs-CZ"/>
          </a:p>
        </p:txBody>
      </p:sp>
      <p:sp>
        <p:nvSpPr>
          <p:cNvPr id="4608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/>
          <a:lstStyle/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cs-CZ" sz="2400" b="1" kern="1200" dirty="0" smtClean="0">
                <a:solidFill>
                  <a:schemeClr val="tx1"/>
                </a:solidFill>
              </a:rPr>
              <a:t>Podíl nahodilé těžby dřeva v m</a:t>
            </a:r>
            <a:r>
              <a:rPr lang="cs-CZ" sz="2400" b="1" kern="1200" baseline="30000" dirty="0" smtClean="0">
                <a:solidFill>
                  <a:schemeClr val="tx1"/>
                </a:solidFill>
              </a:rPr>
              <a:t>3</a:t>
            </a:r>
            <a:r>
              <a:rPr lang="cs-CZ" sz="2400" b="1" kern="1200" dirty="0" smtClean="0">
                <a:solidFill>
                  <a:schemeClr val="tx1"/>
                </a:solidFill>
              </a:rPr>
              <a:t> (2017)</a:t>
            </a:r>
            <a:endParaRPr lang="cs-CZ" sz="2400" b="1" kern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3951616"/>
              </p:ext>
            </p:extLst>
          </p:nvPr>
        </p:nvGraphicFramePr>
        <p:xfrm>
          <a:off x="323528" y="1272116"/>
          <a:ext cx="8568952" cy="431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87824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2BAD3-5977-4753-AEA3-0925A1C45AC8}" type="slidenum">
              <a:rPr lang="cs-CZ"/>
              <a:pPr>
                <a:defRPr/>
              </a:pPr>
              <a:t>84</a:t>
            </a:fld>
            <a:endParaRPr lang="cs-CZ"/>
          </a:p>
        </p:txBody>
      </p:sp>
      <p:sp>
        <p:nvSpPr>
          <p:cNvPr id="4608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/>
          <a:lstStyle/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cs-CZ" sz="2400" b="1" kern="1200" dirty="0" smtClean="0">
                <a:solidFill>
                  <a:schemeClr val="tx1"/>
                </a:solidFill>
              </a:rPr>
              <a:t>Podíl nahodilé těžby dřeva v m</a:t>
            </a:r>
            <a:r>
              <a:rPr lang="cs-CZ" sz="2400" b="1" kern="1200" baseline="30000" dirty="0" smtClean="0">
                <a:solidFill>
                  <a:schemeClr val="tx1"/>
                </a:solidFill>
              </a:rPr>
              <a:t>3</a:t>
            </a:r>
            <a:r>
              <a:rPr lang="cs-CZ" sz="2400" b="1" kern="1200" dirty="0" smtClean="0">
                <a:solidFill>
                  <a:schemeClr val="tx1"/>
                </a:solidFill>
              </a:rPr>
              <a:t> (</a:t>
            </a:r>
            <a:r>
              <a:rPr lang="cs-CZ" sz="2400" b="1" kern="1200" dirty="0" smtClean="0">
                <a:solidFill>
                  <a:schemeClr val="tx1"/>
                </a:solidFill>
              </a:rPr>
              <a:t>2018)</a:t>
            </a:r>
            <a:endParaRPr lang="cs-CZ" sz="2400" b="1" kern="1200" dirty="0">
              <a:solidFill>
                <a:srgbClr val="00B0F0"/>
              </a:solidFill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4735101"/>
              </p:ext>
            </p:extLst>
          </p:nvPr>
        </p:nvGraphicFramePr>
        <p:xfrm>
          <a:off x="251520" y="980728"/>
          <a:ext cx="8435280" cy="537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23392747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2BAD3-5977-4753-AEA3-0925A1C45AC8}" type="slidenum">
              <a:rPr lang="cs-CZ"/>
              <a:pPr>
                <a:defRPr/>
              </a:pPr>
              <a:t>85</a:t>
            </a:fld>
            <a:endParaRPr lang="cs-CZ"/>
          </a:p>
        </p:txBody>
      </p:sp>
      <p:sp>
        <p:nvSpPr>
          <p:cNvPr id="4608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/>
          <a:lstStyle/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cs-CZ" sz="2400" b="1" kern="1200" dirty="0" smtClean="0">
                <a:solidFill>
                  <a:schemeClr val="tx1"/>
                </a:solidFill>
              </a:rPr>
              <a:t>Podíl nahodilé těžby dřeva v % (2017)</a:t>
            </a:r>
            <a:endParaRPr lang="cs-CZ" sz="2400" b="1" kern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5550172"/>
              </p:ext>
            </p:extLst>
          </p:nvPr>
        </p:nvGraphicFramePr>
        <p:xfrm>
          <a:off x="251520" y="1272116"/>
          <a:ext cx="8712968" cy="482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60617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2BAD3-5977-4753-AEA3-0925A1C45AC8}" type="slidenum">
              <a:rPr lang="cs-CZ"/>
              <a:pPr>
                <a:defRPr/>
              </a:pPr>
              <a:t>86</a:t>
            </a:fld>
            <a:endParaRPr lang="cs-CZ"/>
          </a:p>
        </p:txBody>
      </p:sp>
      <p:sp>
        <p:nvSpPr>
          <p:cNvPr id="4608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/>
          <a:lstStyle/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cs-CZ" sz="2400" kern="1200" dirty="0" smtClean="0">
                <a:solidFill>
                  <a:schemeClr val="tx1"/>
                </a:solidFill>
              </a:rPr>
              <a:t>Podíl nahodilé těžby </a:t>
            </a:r>
            <a:r>
              <a:rPr lang="cs-CZ" sz="2400" kern="1200" dirty="0">
                <a:solidFill>
                  <a:schemeClr val="tx1"/>
                </a:solidFill>
              </a:rPr>
              <a:t>dřeva v %  </a:t>
            </a:r>
            <a:r>
              <a:rPr lang="cs-CZ" sz="2400" kern="1200" dirty="0" smtClean="0">
                <a:solidFill>
                  <a:schemeClr val="tx1"/>
                </a:solidFill>
              </a:rPr>
              <a:t>(2018</a:t>
            </a:r>
            <a:r>
              <a:rPr lang="cs-CZ" sz="2400" kern="1200" dirty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xmlns="" id="{00000000-0008-0000-02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01344528"/>
              </p:ext>
            </p:extLst>
          </p:nvPr>
        </p:nvGraphicFramePr>
        <p:xfrm>
          <a:off x="323528" y="1272116"/>
          <a:ext cx="8568952" cy="489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18369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/>
          <a:lstStyle/>
          <a:p>
            <a:r>
              <a:rPr lang="cs-CZ" sz="2800" dirty="0" smtClean="0"/>
              <a:t>Realizace dříví a HV za lesnickou činnost (2017)</a:t>
            </a: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FDD46-137C-4686-8DED-E7A2D4EAF934}" type="slidenum">
              <a:rPr lang="cs-CZ" smtClean="0"/>
              <a:pPr>
                <a:defRPr/>
              </a:pPr>
              <a:t>87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79512" y="692696"/>
          <a:ext cx="8136904" cy="5889700"/>
        </p:xfrm>
        <a:graphic>
          <a:graphicData uri="http://schemas.openxmlformats.org/drawingml/2006/table">
            <a:tbl>
              <a:tblPr/>
              <a:tblGrid>
                <a:gridCol w="3172706"/>
                <a:gridCol w="847880"/>
                <a:gridCol w="847880"/>
                <a:gridCol w="834204"/>
                <a:gridCol w="1089874"/>
                <a:gridCol w="1344360"/>
              </a:tblGrid>
              <a:tr h="9426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PLO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 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respondentů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Plocha obhospoda- řovaných lesních pozemků celkem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Náklady těžební činnosti celkem včetně režie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Průměrná </a:t>
                      </a:r>
                      <a:endParaRPr lang="cs-CZ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realizace 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dříví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Hospodářský 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výsledek za lesnickou činnost</a:t>
                      </a:r>
                      <a:b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(bez dotací)</a:t>
                      </a:r>
                      <a:b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(Poznámka: se započtením režie)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94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(počet)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(ha)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(tis. Kč/ha lesních pozemků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(Kč/m3)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(Kč/ha)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PLO 1 - Krušné hory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9 395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859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1 011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PLO 3 - Podkrušnohorské pánve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8 159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3 861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1 629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3 473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6 - Západočeská pahorkatina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15 687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2 265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1 255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1 870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7 - Brdská vrchovina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19 526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4 784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1 564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3 740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8 - Křivoklátsko a Český kras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6 689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3 545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1 426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623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9 - Rakovnicko a Kladenská vrchovina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7 094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1 718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1 022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354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10 - Středočeská pahorkatina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39 344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6 176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1 516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4 946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11 - Český kras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7 142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5 560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1 506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5 776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12 - Předhoří Šumavy a Novohradských hor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25 701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4 549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1 527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4 145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13 - Šumava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9 844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5 453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1 582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3 579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15 - Jihočeské pánve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4 058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4 728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1 088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3 078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PLO 16 - Českomoravská vrchovina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32 420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7 429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1 587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7 920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17 - Polabí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26 358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5 557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1 616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2 986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18 - Severočeská pískovcová plošina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8 341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2 921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1 388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1 853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23 - Podkrkonoší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3 996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8 965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1 419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13 417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26 - Předhoří Orlických hor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6 430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4 723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1 530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4 290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28 - Předhoří Hrubého Jeseníku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3 185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22 208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1 185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31 960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29 - Nízký Jeseník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8 085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11 490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1 346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3 378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30 - Drahanská vrchovina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18 046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7 553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1 364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2 775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31 - Českomoravské mezihoří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3 002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5 590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1 524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4 885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33 - Předhoří Českomoravské vrchoviny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12 656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6 267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1 339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2 027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PLO 38 - Bílé Karpaty a Vizovické vrchy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2 240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9 073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1 576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3 577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PLO 41 - Hostýnsko-vsetínská vrchovina a Javorníky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6 035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12 226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1 547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6 186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02" marR="4902" marT="49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 </a:t>
                      </a:r>
                    </a:p>
                  </a:txBody>
                  <a:tcPr marL="4902" marR="4902" marT="49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283 433 </a:t>
                      </a:r>
                    </a:p>
                  </a:txBody>
                  <a:tcPr marL="4902" marR="4902" marT="49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02" marR="4902" marT="49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02" marR="4902" marT="49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3 847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02" marR="4902" marT="49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ČR - (lesy soukromé + lesy měst a obcí)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258 </a:t>
                      </a:r>
                    </a:p>
                  </a:txBody>
                  <a:tcPr marL="4902" marR="4902" marT="4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449 561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5 605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1 451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4 293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Realizace dříví a HV </a:t>
            </a:r>
            <a:r>
              <a:rPr lang="cs-CZ" sz="2800" dirty="0">
                <a:solidFill>
                  <a:schemeClr val="tx1"/>
                </a:solidFill>
              </a:rPr>
              <a:t>za lesnickou činnost (2018)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FDD46-137C-4686-8DED-E7A2D4EAF934}" type="slidenum">
              <a:rPr lang="cs-CZ" smtClean="0"/>
              <a:pPr>
                <a:defRPr/>
              </a:pPr>
              <a:t>88</a:t>
            </a:fld>
            <a:endParaRPr lang="cs-CZ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xmlns="" id="{657BAE65-4AC1-4458-9D9D-28E1FAAA3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9472126"/>
              </p:ext>
            </p:extLst>
          </p:nvPr>
        </p:nvGraphicFramePr>
        <p:xfrm>
          <a:off x="323528" y="836713"/>
          <a:ext cx="8363273" cy="5540907"/>
        </p:xfrm>
        <a:graphic>
          <a:graphicData uri="http://schemas.openxmlformats.org/drawingml/2006/table">
            <a:tbl>
              <a:tblPr/>
              <a:tblGrid>
                <a:gridCol w="2731564">
                  <a:extLst>
                    <a:ext uri="{9D8B030D-6E8A-4147-A177-3AD203B41FA5}">
                      <a16:colId xmlns:a16="http://schemas.microsoft.com/office/drawing/2014/main" xmlns="" val="1899057891"/>
                    </a:ext>
                  </a:extLst>
                </a:gridCol>
                <a:gridCol w="994336">
                  <a:extLst>
                    <a:ext uri="{9D8B030D-6E8A-4147-A177-3AD203B41FA5}">
                      <a16:colId xmlns:a16="http://schemas.microsoft.com/office/drawing/2014/main" xmlns="" val="1754885335"/>
                    </a:ext>
                  </a:extLst>
                </a:gridCol>
                <a:gridCol w="1028622">
                  <a:extLst>
                    <a:ext uri="{9D8B030D-6E8A-4147-A177-3AD203B41FA5}">
                      <a16:colId xmlns:a16="http://schemas.microsoft.com/office/drawing/2014/main" xmlns="" val="3817605175"/>
                    </a:ext>
                  </a:extLst>
                </a:gridCol>
                <a:gridCol w="1088626">
                  <a:extLst>
                    <a:ext uri="{9D8B030D-6E8A-4147-A177-3AD203B41FA5}">
                      <a16:colId xmlns:a16="http://schemas.microsoft.com/office/drawing/2014/main" xmlns="" val="4102702497"/>
                    </a:ext>
                  </a:extLst>
                </a:gridCol>
                <a:gridCol w="711464">
                  <a:extLst>
                    <a:ext uri="{9D8B030D-6E8A-4147-A177-3AD203B41FA5}">
                      <a16:colId xmlns:a16="http://schemas.microsoft.com/office/drawing/2014/main" xmlns="" val="3770799015"/>
                    </a:ext>
                  </a:extLst>
                </a:gridCol>
                <a:gridCol w="1808661">
                  <a:extLst>
                    <a:ext uri="{9D8B030D-6E8A-4147-A177-3AD203B41FA5}">
                      <a16:colId xmlns:a16="http://schemas.microsoft.com/office/drawing/2014/main" xmlns="" val="2198237367"/>
                    </a:ext>
                  </a:extLst>
                </a:gridCol>
              </a:tblGrid>
              <a:tr h="62154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repondentů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Plocha obhospodařovaných lesních pozemků celkem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Náklady na těžební činnost celkem (včetně režie)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Průměrná realizace dříví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Hospodářsky výsledek za lesnickou činnost</a:t>
                      </a:r>
                      <a:b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(bez dotací)</a:t>
                      </a:r>
                      <a:b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(Poznámka: se započtením režie)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3971583"/>
                  </a:ext>
                </a:extLst>
              </a:tr>
              <a:tr h="3569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(počet)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(ha)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Kč/ha lesních pozemků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Kč/m</a:t>
                      </a:r>
                      <a:r>
                        <a:rPr lang="cs-CZ" sz="1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(Kč/ha)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4146015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1 - Krušné hory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41 547,00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4 196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1 212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-463,70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6378434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3 - Podkrušnohorské pánve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8 580,00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3 417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1 321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2 217,20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6205532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6 - Západočeská pahorkatina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16 063,00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2 920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1 146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1 160,10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682460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7 - Brdská vrchovina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27 335,00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3 210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1 380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3 647,00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4113123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8 - Křivoklátsko a Český kras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1 345,00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1 429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1 050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-46,10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5448235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9 - Rakovnicko a Kladenská vrchovina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5 045,00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2 395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1 109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344,90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8431404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10 - Středočeská pahorkatina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50 737,00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7 657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1 269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2 896,10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109281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11 - Český les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16 507,00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6 425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1 426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3 497,70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8770974"/>
                  </a:ext>
                </a:extLst>
              </a:tr>
              <a:tr h="3661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12 - Předhoří Šumavy a Novohradských hor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15 516,00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6 040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1 043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2 365,40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9832605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13 - Šumava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13 868,00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4 538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1 263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1 940,40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5584306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16 - Českomoravská vrchovina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42 769,00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5 412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1 149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1 725,20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5667040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17 - Polabí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9 381,00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3 118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1 265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1 066,30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9959640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18 - Severočeská pískovcová plošina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6 595,00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8 694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1 234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6 690,20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8451240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23 - Podkrkonoší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11 984,00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4 285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1 141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1 950,80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9088143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26 - Předhoří Orlických hor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45 024,00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11 985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1 165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3 066,70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6600576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28 - Předhoří Hrubého Jeseníku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9 839,00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8 454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-4 211,70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58145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29 - Nízký Jeseník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3 085,00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6 985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1 135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4 274,60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8875611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30 - Drahanská vrchovina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6 703,00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5 022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1 417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3 758,80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2396906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31 - Českomoravské mezihoří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12 188,00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7 549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1 115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3 282,30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9810266"/>
                  </a:ext>
                </a:extLst>
              </a:tr>
              <a:tr h="3661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33 - Předhoří Českomoravské vrchoviny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3 294,00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12 025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1 289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5 364,00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9272974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 38 - Bílé Karpaty a Vizovické vrchy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4 745,00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23 812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1 309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8 520,80 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9638508"/>
                  </a:ext>
                </a:extLst>
              </a:tr>
              <a:tr h="186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 - (lesy soukromé + lesy měst a obcí)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451 678,00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7 174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1 205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4 428,80 </a:t>
                      </a:r>
                    </a:p>
                  </a:txBody>
                  <a:tcPr marL="7879" marR="7879" marT="7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6821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14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2BAD3-5977-4753-AEA3-0925A1C45AC8}" type="slidenum">
              <a:rPr lang="cs-CZ"/>
              <a:pPr>
                <a:defRPr/>
              </a:pPr>
              <a:t>89</a:t>
            </a:fld>
            <a:endParaRPr lang="cs-CZ"/>
          </a:p>
        </p:txBody>
      </p:sp>
      <p:sp>
        <p:nvSpPr>
          <p:cNvPr id="46083" name="Rectang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634082"/>
          </a:xfrm>
        </p:spPr>
        <p:txBody>
          <a:bodyPr>
            <a:normAutofit fontScale="90000"/>
          </a:bodyPr>
          <a:lstStyle/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cs-CZ" sz="2400" b="1" kern="1200" dirty="0">
                <a:solidFill>
                  <a:srgbClr val="00B0F0"/>
                </a:solidFill>
              </a:rPr>
              <a:t>Realizace dříví v Kč/m</a:t>
            </a:r>
            <a:r>
              <a:rPr lang="cs-CZ" sz="2400" b="1" kern="1200" baseline="30000" dirty="0">
                <a:solidFill>
                  <a:srgbClr val="00B0F0"/>
                </a:solidFill>
              </a:rPr>
              <a:t>3</a:t>
            </a:r>
            <a:r>
              <a:rPr lang="cs-CZ" sz="2400" b="1" kern="1200" dirty="0">
                <a:solidFill>
                  <a:srgbClr val="00B0F0"/>
                </a:solidFill>
              </a:rPr>
              <a:t> </a:t>
            </a:r>
            <a:br>
              <a:rPr lang="cs-CZ" sz="2400" b="1" kern="1200" dirty="0">
                <a:solidFill>
                  <a:srgbClr val="00B0F0"/>
                </a:solidFill>
              </a:rPr>
            </a:br>
            <a:r>
              <a:rPr lang="cs-CZ" sz="2400" b="1" kern="1200" dirty="0">
                <a:solidFill>
                  <a:srgbClr val="00B0F0"/>
                </a:solidFill>
              </a:rPr>
              <a:t>– průměr 2017 (</a:t>
            </a:r>
            <a:r>
              <a:rPr lang="cs-CZ" sz="2400" b="1" dirty="0">
                <a:solidFill>
                  <a:srgbClr val="00B0F0"/>
                </a:solidFill>
              </a:rPr>
              <a:t>modrá</a:t>
            </a:r>
            <a:r>
              <a:rPr lang="cs-CZ" sz="2400" b="1" kern="1200" dirty="0">
                <a:solidFill>
                  <a:srgbClr val="00B0F0"/>
                </a:solidFill>
              </a:rPr>
              <a:t> barva) a 2018 (červená barva)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xmlns="" id="{1A152D81-8995-4DBC-93DE-24373F74D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72800660"/>
              </p:ext>
            </p:extLst>
          </p:nvPr>
        </p:nvGraphicFramePr>
        <p:xfrm>
          <a:off x="467544" y="971550"/>
          <a:ext cx="8435280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264065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78198" cy="5544616"/>
          </a:xfrm>
        </p:spPr>
        <p:txBody>
          <a:bodyPr/>
          <a:lstStyle/>
          <a:p>
            <a:pPr>
              <a:buNone/>
            </a:pPr>
            <a:r>
              <a:rPr lang="cs-CZ" b="1" u="sng" dirty="0" smtClean="0">
                <a:solidFill>
                  <a:srgbClr val="C00000"/>
                </a:solidFill>
              </a:rPr>
              <a:t>OCEŇOVÁNÍ LESA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	královská disciplína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	nadstavba HÚL </a:t>
            </a:r>
          </a:p>
          <a:p>
            <a:pPr>
              <a:buNone/>
            </a:pPr>
            <a:r>
              <a:rPr lang="cs-CZ" sz="2400" dirty="0" smtClean="0"/>
              <a:t>         (převádí technické jednotky na hodnotové jednotky - Kč)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HODNOTA </a:t>
            </a:r>
            <a:r>
              <a:rPr lang="cs-CZ" sz="2400" dirty="0" smtClean="0"/>
              <a:t>je ústřední pojem </a:t>
            </a:r>
            <a:r>
              <a:rPr lang="cs-CZ" sz="2400" u="sng" dirty="0" smtClean="0">
                <a:solidFill>
                  <a:srgbClr val="C00000"/>
                </a:solidFill>
              </a:rPr>
              <a:t>nauky o oceňování</a:t>
            </a:r>
            <a:r>
              <a:rPr lang="cs-CZ" sz="2400" dirty="0" smtClean="0"/>
              <a:t>, má hodně významů (společenský, etický, ekonomický apod.)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dirty="0" smtClean="0"/>
              <a:t>Hodnota</a:t>
            </a:r>
            <a:r>
              <a:rPr lang="cs-CZ" sz="2400" dirty="0" smtClean="0"/>
              <a:t> jako komplexní ekonomický ukazatel hospodaření, vrcholový manažerský a ekonomický údaj, kterému se </a:t>
            </a:r>
            <a:r>
              <a:rPr lang="cs-CZ" sz="2400" u="sng" dirty="0" smtClean="0"/>
              <a:t>nevěnuje dostatečná pozornost</a:t>
            </a:r>
          </a:p>
          <a:p>
            <a:endParaRPr lang="cs-CZ" sz="2400" b="1" dirty="0" smtClean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2BAD3-5977-4753-AEA3-0925A1C45AC8}" type="slidenum">
              <a:rPr lang="cs-CZ"/>
              <a:pPr>
                <a:defRPr/>
              </a:pPr>
              <a:t>90</a:t>
            </a:fld>
            <a:endParaRPr lang="cs-CZ"/>
          </a:p>
        </p:txBody>
      </p:sp>
      <p:sp>
        <p:nvSpPr>
          <p:cNvPr id="4608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/>
          <a:lstStyle/>
          <a:p>
            <a:r>
              <a:rPr lang="cs-CZ" sz="3200" dirty="0">
                <a:solidFill>
                  <a:srgbClr val="00B0F0"/>
                </a:solidFill>
              </a:rPr>
              <a:t>Hospodářský výsledek v Kč/ha (2017 a 2018)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756FCEE8-95AB-4FE4-9E64-8060A0C3E1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0971628"/>
              </p:ext>
            </p:extLst>
          </p:nvPr>
        </p:nvGraphicFramePr>
        <p:xfrm>
          <a:off x="457200" y="908720"/>
          <a:ext cx="82296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01662245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568952" cy="2952327"/>
          </a:xfrm>
        </p:spPr>
        <p:txBody>
          <a:bodyPr/>
          <a:lstStyle/>
          <a:p>
            <a:r>
              <a:rPr lang="cs-CZ" b="1" dirty="0" smtClean="0"/>
              <a:t>3d. Výpočet výše škod a újem způsobených na lese</a:t>
            </a:r>
            <a:endParaRPr lang="cs-CZ" b="1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115616" y="3933056"/>
            <a:ext cx="6400800" cy="1924836"/>
          </a:xfrm>
        </p:spPr>
        <p:txBody>
          <a:bodyPr/>
          <a:lstStyle/>
          <a:p>
            <a:r>
              <a:rPr lang="cs-CZ" dirty="0" smtClean="0"/>
              <a:t>a) Vyhláška č. 55/1999 Sb.</a:t>
            </a:r>
          </a:p>
          <a:p>
            <a:r>
              <a:rPr lang="cs-CZ" dirty="0" smtClean="0"/>
              <a:t>b) Vyhláška č. 335/2006 Sb.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91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3816424"/>
          </a:xfrm>
        </p:spPr>
        <p:txBody>
          <a:bodyPr/>
          <a:lstStyle/>
          <a:p>
            <a:r>
              <a:rPr lang="cs-CZ" sz="3200" b="1" dirty="0" smtClean="0"/>
              <a:t>Aktualizace </a:t>
            </a:r>
            <a:r>
              <a:rPr lang="cs-CZ" sz="3200" b="1" u="sng" dirty="0" smtClean="0"/>
              <a:t>vyhlášky č. 55/1999 Sb</a:t>
            </a:r>
            <a:r>
              <a:rPr lang="cs-CZ" sz="3200" b="1" dirty="0" smtClean="0"/>
              <a:t>., o způsobu výpočtu výše újmy nebo škody způsobené na lesích</a:t>
            </a:r>
            <a:br>
              <a:rPr lang="cs-CZ" sz="3200" b="1" dirty="0" smtClean="0"/>
            </a:b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>
                <a:solidFill>
                  <a:srgbClr val="C00000"/>
                </a:solidFill>
              </a:rPr>
              <a:t>Vyhláška č. 296/2018 Sb</a:t>
            </a:r>
            <a:r>
              <a:rPr lang="cs-CZ" sz="3200" b="1" dirty="0" smtClean="0"/>
              <a:t>. </a:t>
            </a:r>
            <a:br>
              <a:rPr lang="cs-CZ" sz="3200" b="1" dirty="0" smtClean="0"/>
            </a:br>
            <a:r>
              <a:rPr lang="cs-CZ" sz="3200" b="1" dirty="0" smtClean="0"/>
              <a:t>s účinností novely od 1.1.2019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92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478632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násobné navýšení renty na reálnější hodnotu</a:t>
            </a:r>
          </a:p>
          <a:p>
            <a:pPr>
              <a:buFontTx/>
              <a:buChar char="-"/>
            </a:pPr>
            <a:r>
              <a:rPr lang="cs-CZ" dirty="0" smtClean="0"/>
              <a:t> úprava cen lesních porostů (nové polynomy)</a:t>
            </a:r>
          </a:p>
          <a:p>
            <a:pPr>
              <a:buFontTx/>
              <a:buChar char="-"/>
            </a:pPr>
            <a:r>
              <a:rPr lang="cs-CZ" dirty="0" smtClean="0"/>
              <a:t> vstupní údaje do modelů z let 2013-2014…. 4 roky to trvalo…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cs-CZ" sz="3200" b="1" dirty="0" smtClean="0"/>
              <a:t>Nejvýznamnější změna v novele</a:t>
            </a:r>
            <a:endParaRPr lang="cs-CZ" sz="3200" b="1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0728"/>
            <a:ext cx="8642350" cy="5616624"/>
          </a:xfrm>
        </p:spPr>
        <p:txBody>
          <a:bodyPr/>
          <a:lstStyle/>
          <a:p>
            <a:pPr algn="ctr">
              <a:buNone/>
            </a:pPr>
            <a:r>
              <a:rPr lang="cs-CZ" sz="2800" b="1" u="sng" dirty="0" smtClean="0"/>
              <a:t>Upravená</a:t>
            </a:r>
            <a:r>
              <a:rPr lang="cs-CZ" sz="2800" u="sng" dirty="0" smtClean="0"/>
              <a:t> </a:t>
            </a:r>
            <a:r>
              <a:rPr lang="cs-CZ" sz="2800" u="sng" dirty="0"/>
              <a:t>potenciální roční </a:t>
            </a:r>
            <a:r>
              <a:rPr lang="cs-CZ" sz="2800" b="1" u="sng" dirty="0"/>
              <a:t>renta z lesa</a:t>
            </a:r>
            <a:r>
              <a:rPr lang="cs-CZ" sz="2800" b="1" dirty="0"/>
              <a:t> </a:t>
            </a:r>
            <a:endParaRPr lang="cs-CZ" sz="2800" b="1" dirty="0" smtClean="0"/>
          </a:p>
          <a:p>
            <a:pPr algn="ctr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(s vlivem politika)</a:t>
            </a:r>
          </a:p>
          <a:p>
            <a:pPr algn="ctr">
              <a:buNone/>
            </a:pPr>
            <a:r>
              <a:rPr lang="cs-CZ" sz="2800" dirty="0" smtClean="0">
                <a:sym typeface="Symbol" pitchFamily="18" charset="2"/>
              </a:rPr>
              <a:t></a:t>
            </a:r>
            <a:r>
              <a:rPr lang="cs-CZ" sz="2800" dirty="0" smtClean="0"/>
              <a:t> 	</a:t>
            </a:r>
          </a:p>
          <a:p>
            <a:pPr algn="ctr">
              <a:buNone/>
            </a:pPr>
            <a:r>
              <a:rPr lang="cs-CZ" sz="2800" dirty="0" smtClean="0"/>
              <a:t>	</a:t>
            </a:r>
            <a:r>
              <a:rPr lang="cs-CZ" sz="3600" b="1" dirty="0" smtClean="0"/>
              <a:t>potenciální </a:t>
            </a:r>
            <a:r>
              <a:rPr lang="cs-CZ" sz="3600" b="1" u="sng" dirty="0" smtClean="0"/>
              <a:t>roční </a:t>
            </a:r>
            <a:r>
              <a:rPr lang="cs-CZ" sz="3600" b="1" u="sng" dirty="0"/>
              <a:t>renta z lesa </a:t>
            </a:r>
            <a:endParaRPr lang="cs-CZ" sz="3600" b="1" u="sng" dirty="0" smtClean="0"/>
          </a:p>
          <a:p>
            <a:pPr algn="ctr">
              <a:buNone/>
            </a:pPr>
            <a:r>
              <a:rPr lang="cs-CZ" sz="2800" dirty="0" smtClean="0"/>
              <a:t>	</a:t>
            </a:r>
            <a:r>
              <a:rPr lang="cs-CZ" sz="2800" dirty="0" smtClean="0">
                <a:solidFill>
                  <a:srgbClr val="FF0000"/>
                </a:solidFill>
              </a:rPr>
              <a:t>(</a:t>
            </a:r>
            <a:r>
              <a:rPr lang="cs-CZ" sz="2800" dirty="0">
                <a:solidFill>
                  <a:srgbClr val="FF0000"/>
                </a:solidFill>
              </a:rPr>
              <a:t>bez vlivu politika</a:t>
            </a:r>
            <a:r>
              <a:rPr lang="cs-CZ" sz="2800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buNone/>
            </a:pPr>
            <a:endParaRPr lang="cs-CZ" sz="1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= </a:t>
            </a:r>
            <a:r>
              <a:rPr lang="cs-CZ" b="1" u="sng" dirty="0" smtClean="0">
                <a:solidFill>
                  <a:srgbClr val="C00000"/>
                </a:solidFill>
              </a:rPr>
              <a:t>UŽITEK Z LESA </a:t>
            </a:r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 smtClean="0"/>
              <a:t>Použití pro:</a:t>
            </a:r>
          </a:p>
          <a:p>
            <a:pPr>
              <a:buNone/>
            </a:pPr>
            <a:r>
              <a:rPr lang="cs-CZ" sz="2000" dirty="0" smtClean="0"/>
              <a:t>a) oceňovací vyhlášku – věcná břemena/služebnosti</a:t>
            </a:r>
          </a:p>
          <a:p>
            <a:pPr>
              <a:buFontTx/>
              <a:buNone/>
            </a:pPr>
            <a:r>
              <a:rPr lang="cs-CZ" sz="2000" dirty="0" smtClean="0"/>
              <a:t>b) škodní vyhlášku - škody a újmy způsobené na lesním pozemku</a:t>
            </a:r>
          </a:p>
          <a:p>
            <a:pPr lvl="1">
              <a:buFontTx/>
              <a:buChar char="-"/>
            </a:pPr>
            <a:r>
              <a:rPr lang="cs-CZ" sz="1600" dirty="0" smtClean="0"/>
              <a:t>trvalé a dočasné odnětí či omezení (ztráta produkční funkce)</a:t>
            </a:r>
          </a:p>
          <a:p>
            <a:pPr lvl="1">
              <a:buFontTx/>
              <a:buChar char="-"/>
            </a:pPr>
            <a:r>
              <a:rPr lang="cs-CZ" sz="1600" dirty="0" smtClean="0"/>
              <a:t>trvalé a dočasné poškození  plnění produkční funkce</a:t>
            </a:r>
            <a:endParaRPr lang="cs-CZ" sz="1600" dirty="0"/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93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94</a:t>
            </a:fld>
            <a:endParaRPr lang="cs-CZ"/>
          </a:p>
        </p:txBody>
      </p:sp>
      <p:pic>
        <p:nvPicPr>
          <p:cNvPr id="1026" name="Picture 2" descr="E:\2015_UKOL\Seminář-Sebera\Vyháška 55-příloha4-rent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128792" cy="6480720"/>
          </a:xfrm>
          <a:prstGeom prst="rect">
            <a:avLst/>
          </a:prstGeom>
          <a:noFill/>
        </p:spPr>
      </p:pic>
      <p:cxnSp>
        <p:nvCxnSpPr>
          <p:cNvPr id="12" name="Přímá spojovací čára 11"/>
          <p:cNvCxnSpPr/>
          <p:nvPr/>
        </p:nvCxnSpPr>
        <p:spPr>
          <a:xfrm>
            <a:off x="3923928" y="1628800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85794"/>
          </a:xfrm>
        </p:spPr>
        <p:txBody>
          <a:bodyPr/>
          <a:lstStyle/>
          <a:p>
            <a:r>
              <a:rPr lang="cs-CZ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Potenciální roční renta z lesa </a:t>
            </a:r>
            <a:r>
              <a:rPr lang="cs-CZ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 </a:t>
            </a:r>
            <a:r>
              <a:rPr lang="cs-CZ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 </a:t>
            </a:r>
            <a:r>
              <a:rPr lang="cs-CZ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Kč/m</a:t>
            </a:r>
            <a:r>
              <a:rPr lang="cs-CZ" sz="2400" b="1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lang="cs-CZ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cs-CZ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cs-CZ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cs-CZ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nové sazby od 1.1.2019</a:t>
            </a:r>
            <a:r>
              <a:rPr lang="cs-CZ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cs-CZ" sz="1800" dirty="0"/>
          </a:p>
        </p:txBody>
      </p:sp>
      <p:graphicFrame>
        <p:nvGraphicFramePr>
          <p:cNvPr id="4" name="Zástupný symbol pro tabulku 3"/>
          <p:cNvGraphicFramePr>
            <a:graphicFrameLocks noGrp="1"/>
          </p:cNvGraphicFramePr>
          <p:nvPr>
            <p:ph type="tbl" idx="1"/>
          </p:nvPr>
        </p:nvGraphicFramePr>
        <p:xfrm>
          <a:off x="395531" y="785810"/>
          <a:ext cx="8424940" cy="5835134"/>
        </p:xfrm>
        <a:graphic>
          <a:graphicData uri="http://schemas.openxmlformats.org/drawingml/2006/table">
            <a:tbl>
              <a:tblPr/>
              <a:tblGrid>
                <a:gridCol w="842494"/>
                <a:gridCol w="842494"/>
                <a:gridCol w="842494"/>
                <a:gridCol w="842494"/>
                <a:gridCol w="842494"/>
                <a:gridCol w="842494"/>
                <a:gridCol w="842494"/>
                <a:gridCol w="842494"/>
                <a:gridCol w="842494"/>
                <a:gridCol w="842494"/>
              </a:tblGrid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dirty="0">
                          <a:latin typeface="Arial"/>
                          <a:ea typeface="MS Mincho"/>
                        </a:rPr>
                        <a:t>Kód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Renta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Kód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Renta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Kód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Renta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Kód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Renta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Kód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Renta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dirty="0">
                          <a:latin typeface="Arial"/>
                          <a:ea typeface="MS Mincho"/>
                        </a:rPr>
                        <a:t>SLT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dirty="0">
                          <a:latin typeface="Arial"/>
                          <a:ea typeface="MS Mincho"/>
                        </a:rPr>
                        <a:t>Kč/m</a:t>
                      </a:r>
                      <a:r>
                        <a:rPr lang="cs-CZ" sz="900" b="1" baseline="30000" dirty="0">
                          <a:latin typeface="Arial"/>
                          <a:ea typeface="MS Mincho"/>
                        </a:rPr>
                        <a:t>2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SLT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Kč/m</a:t>
                      </a:r>
                      <a:r>
                        <a:rPr lang="cs-CZ" sz="900" b="1" baseline="30000">
                          <a:latin typeface="Arial"/>
                          <a:ea typeface="MS Mincho"/>
                        </a:rPr>
                        <a:t>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SLT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Kč/m</a:t>
                      </a:r>
                      <a:r>
                        <a:rPr lang="cs-CZ" sz="900" b="1" baseline="30000">
                          <a:latin typeface="Arial"/>
                          <a:ea typeface="MS Mincho"/>
                        </a:rPr>
                        <a:t>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SLT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Kč/m</a:t>
                      </a:r>
                      <a:r>
                        <a:rPr lang="cs-CZ" sz="900" b="1" baseline="30000">
                          <a:latin typeface="Arial"/>
                          <a:ea typeface="MS Mincho"/>
                        </a:rPr>
                        <a:t>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SLT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Kč/m</a:t>
                      </a:r>
                      <a:r>
                        <a:rPr lang="cs-CZ" sz="900" b="1" baseline="30000">
                          <a:latin typeface="Arial"/>
                          <a:ea typeface="MS Mincho"/>
                        </a:rPr>
                        <a:t>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9Z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6V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0,5845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5G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0,4613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0,0585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9R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6T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0,1337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5F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0,5796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3P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0,1200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1X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9K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6S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0,4501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dirty="0">
                          <a:latin typeface="Arial"/>
                          <a:ea typeface="Times New Roman"/>
                        </a:rPr>
                        <a:t>5D</a:t>
                      </a:r>
                      <a:endParaRPr lang="cs-CZ" sz="900" b="1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dirty="0">
                          <a:latin typeface="Arial"/>
                          <a:ea typeface="Times New Roman"/>
                        </a:rPr>
                        <a:t>0,6917</a:t>
                      </a:r>
                      <a:endParaRPr lang="cs-CZ" sz="900" b="1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3O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0,4532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1V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0,3668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0,0501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6R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0,4500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5C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0,3220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3N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0,2447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1U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0,4242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8Y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0,0501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0,1572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5B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0,5823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8V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6P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0,3064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0,4084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3L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0,1408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1S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0,1197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0,0501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6O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0,5444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0,1031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0,0240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8S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6N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0,2611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4Y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0,1369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3J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0,3012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1P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0,1219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8R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0,0501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0,0831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4X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0,0707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3I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0,2544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1O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0,2862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0,1071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6L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4W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0,4748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3H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0,4781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1N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0,0651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8P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0,0571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0,2717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4V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0,6669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3G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0,3523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0,0633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8N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6I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0,3326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4S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0,4554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3F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0,4787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1L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0,3953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0,1071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6H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0,5728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4R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0,4500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0,4873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6G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0,4613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0,0492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3C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0,1440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1J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0,1798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8G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0,2511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6F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0,4961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4P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0,2484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3B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0,4683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1I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0,0920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8F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0,5792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4O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0,4215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0,3419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1H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0,2095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0,1642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6B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0,5728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4N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0,2365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1G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0,0612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0,4435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0,0653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2X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0,3842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7Y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0,0928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0,3169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2W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0,3435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1C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0,0344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7V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0,5205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5Y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0,1657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4I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0,3351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2V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0,3599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1B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0,2784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0,1517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5W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0,4635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4H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0,5908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0,1266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7S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0,2390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5V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0,6516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4G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0,4615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2S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0,1652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0Z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7R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5U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0,5803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4F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0,4684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0,0311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0Y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0,1404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0,0911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0,5908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2P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0,1200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0X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7P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0,2929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5S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0,4704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4C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0,2395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2O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0,3234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7O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0,4205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5R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0,0904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4B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0,5908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2N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0,0920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0R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7N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0,1619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0,1575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0,4803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0,1012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5P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0,3046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0,0274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2L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0,4071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0P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0,0571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0,1619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5O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0,5269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3Y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0,1002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0,0985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0O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0,2016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7G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0,3353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5N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0,2666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3X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0,1087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2I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0,1297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0N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0,0531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7F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0,3132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0,0653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3W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0,5538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2H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0,3668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0,4193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5L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0,1408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3V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0,6669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2G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0,3523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7B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0,3140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0,3296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3U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0,5931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0,3842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0G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0,3495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0,4079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5J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0,3504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2C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0,0717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0C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0,0651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5I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0,3289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3S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0,4176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2B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0,1852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 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 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6Y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0,1920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5H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0,5668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3R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0,2231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0,1721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 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 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7E-8726-43E0-A05C-FD02BDC4AEDD}" type="slidenum">
              <a:rPr lang="cs-CZ" smtClean="0"/>
              <a:pPr/>
              <a:t>95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67544" y="6611779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Průměrná renta z lesa za ČR (2014): </a:t>
            </a:r>
            <a:r>
              <a:rPr lang="cs-CZ" sz="1000" b="1" dirty="0" smtClean="0">
                <a:solidFill>
                  <a:srgbClr val="FF0000"/>
                </a:solidFill>
              </a:rPr>
              <a:t>2 859 Kč/ha</a:t>
            </a:r>
            <a:endParaRPr lang="cs-CZ" sz="1000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3786182" y="1571612"/>
            <a:ext cx="1656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cs-CZ" altLang="cs-CZ"/>
              <a:t>strana </a:t>
            </a:r>
            <a:fld id="{DF8F3314-2BE7-4FA4-8C9E-0FF45CA24761}" type="slidenum">
              <a:rPr lang="cs-CZ" altLang="cs-CZ"/>
              <a:pPr/>
              <a:t>96</a:t>
            </a:fld>
            <a:endParaRPr lang="cs-CZ" altLang="cs-CZ"/>
          </a:p>
        </p:txBody>
      </p:sp>
      <p:pic>
        <p:nvPicPr>
          <p:cNvPr id="9221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3175"/>
            <a:ext cx="91948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1071538" y="142852"/>
            <a:ext cx="69294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857356" y="428604"/>
            <a:ext cx="5572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cs-CZ" dirty="0" smtClean="0"/>
              <a:t>Vyhláška č. 335/2006 Sb.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Zvýšená potenciální renta z lesa se projeví  vyšší náhradou za omezení lesního hospodaření z důvodu ochrany přírody u náhrady N</a:t>
            </a:r>
            <a:r>
              <a:rPr lang="cs-CZ" baseline="-25000" dirty="0" smtClean="0"/>
              <a:t>L1</a:t>
            </a:r>
            <a:r>
              <a:rPr lang="cs-CZ" dirty="0" smtClean="0"/>
              <a:t> - </a:t>
            </a:r>
            <a:r>
              <a:rPr lang="cs-CZ" b="1" dirty="0" smtClean="0">
                <a:solidFill>
                  <a:srgbClr val="C00000"/>
                </a:solidFill>
              </a:rPr>
              <a:t>ponechání lesa samovolnému vývoji</a:t>
            </a:r>
          </a:p>
          <a:p>
            <a:pPr>
              <a:buNone/>
            </a:pPr>
            <a:r>
              <a:rPr lang="cs-CZ" dirty="0" smtClean="0"/>
              <a:t>Záměr MŽP rozšiřovat tato území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Začínají práce na </a:t>
            </a:r>
            <a:r>
              <a:rPr lang="cs-CZ" u="sng" dirty="0" smtClean="0"/>
              <a:t>novele vyhlášky MŽP </a:t>
            </a:r>
            <a:r>
              <a:rPr lang="cs-CZ" dirty="0" smtClean="0"/>
              <a:t>(návrhy SVOL na zařazení dalších druhů finančních náhrad)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97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§ 36 Lesního zákona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Hospodaření v lesích ochranných a v lesích </a:t>
            </a:r>
            <a:br>
              <a:rPr lang="cs-CZ" sz="2400" b="1" dirty="0" smtClean="0"/>
            </a:br>
            <a:r>
              <a:rPr lang="cs-CZ" sz="2400" b="1" dirty="0" smtClean="0"/>
              <a:t>zvláštního určení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Odst. 3</a:t>
            </a:r>
          </a:p>
          <a:p>
            <a:pPr>
              <a:buNone/>
            </a:pPr>
            <a:r>
              <a:rPr lang="cs-CZ" dirty="0" smtClean="0"/>
              <a:t>Vlastníci lesů zvláštního určení jsou povinni </a:t>
            </a:r>
            <a:r>
              <a:rPr lang="cs-CZ" u="sng" dirty="0" smtClean="0"/>
              <a:t>strpět </a:t>
            </a:r>
            <a:r>
              <a:rPr lang="cs-CZ" b="1" u="sng" dirty="0" smtClean="0">
                <a:solidFill>
                  <a:srgbClr val="C00000"/>
                </a:solidFill>
              </a:rPr>
              <a:t>omezení</a:t>
            </a:r>
            <a:r>
              <a:rPr lang="cs-CZ" u="sng" dirty="0" smtClean="0"/>
              <a:t> </a:t>
            </a:r>
            <a:r>
              <a:rPr lang="cs-CZ" dirty="0" smtClean="0"/>
              <a:t>při hospodaření v nich.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Vlastníkům těchto lesů náleží </a:t>
            </a:r>
            <a:r>
              <a:rPr lang="cs-CZ" b="1" u="sng" dirty="0" smtClean="0"/>
              <a:t>náhrada zvýšených nákladů</a:t>
            </a:r>
            <a:r>
              <a:rPr lang="cs-CZ" dirty="0" smtClean="0"/>
              <a:t>, pokud jim z omezeného způsobu hospodaření v nich vzniknou.</a:t>
            </a:r>
          </a:p>
          <a:p>
            <a:pPr>
              <a:buNone/>
            </a:pPr>
            <a:r>
              <a:rPr lang="cs-CZ" dirty="0" smtClean="0"/>
              <a:t>   … a co </a:t>
            </a:r>
            <a:r>
              <a:rPr lang="cs-CZ" b="1" u="sng" dirty="0" smtClean="0">
                <a:solidFill>
                  <a:srgbClr val="C00000"/>
                </a:solidFill>
              </a:rPr>
              <a:t>snížené výnosy </a:t>
            </a:r>
            <a:r>
              <a:rPr lang="cs-CZ" b="1" dirty="0" smtClean="0">
                <a:solidFill>
                  <a:srgbClr val="C00000"/>
                </a:solidFill>
              </a:rPr>
              <a:t>????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98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/>
          <a:p>
            <a:r>
              <a:rPr lang="cs-CZ" b="1" dirty="0" smtClean="0"/>
              <a:t>3e.Návrh na ocenění lesních porostů </a:t>
            </a:r>
            <a:br>
              <a:rPr lang="cs-CZ" b="1" dirty="0" smtClean="0"/>
            </a:br>
            <a:r>
              <a:rPr lang="cs-CZ" b="1" dirty="0" smtClean="0"/>
              <a:t>pro finanční účetnictví</a:t>
            </a:r>
            <a:endParaRPr lang="cs-CZ" b="1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Nad 10 ha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99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835696" y="522920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Vlivy kůrovcové kalamity do snížení hodnoty lesního majetku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10339</TotalTime>
  <Words>8156</Words>
  <Application>Microsoft Office PowerPoint</Application>
  <PresentationFormat>Předvádění na obrazovce (4:3)</PresentationFormat>
  <Paragraphs>2868</Paragraphs>
  <Slides>150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150</vt:i4>
      </vt:variant>
    </vt:vector>
  </HeadingPairs>
  <TitlesOfParts>
    <vt:vector size="152" baseType="lpstr">
      <vt:lpstr>Výchozí návrh</vt:lpstr>
      <vt:lpstr>List</vt:lpstr>
      <vt:lpstr>Oceňování lesa  v době kůrovcové kalamity </vt:lpstr>
      <vt:lpstr>OBSAH</vt:lpstr>
      <vt:lpstr>1. ÚVOD</vt:lpstr>
      <vt:lpstr>Snímek 4</vt:lpstr>
      <vt:lpstr>Snímek 5</vt:lpstr>
      <vt:lpstr>Zvláštnosti LH  (zvláštnosti produkce dřeva)</vt:lpstr>
      <vt:lpstr>Snímek 7</vt:lpstr>
      <vt:lpstr>2. OCEŇOVÁNÍ LESA V DOBĚ KŮROVCOVÉ KALAMITY</vt:lpstr>
      <vt:lpstr>Snímek 9</vt:lpstr>
      <vt:lpstr>Snímek 10</vt:lpstr>
      <vt:lpstr>Snímek 11</vt:lpstr>
      <vt:lpstr>Hlavní funkce oceňování </vt:lpstr>
      <vt:lpstr>RÁMEC OCEŇOVÁNÍ</vt:lpstr>
      <vt:lpstr>SYSTEMATIKA OCEŇOVÁNÍ LESA - 1</vt:lpstr>
      <vt:lpstr>SYSTEMATIKA OCEŇOVÁNÍ LESA - 2</vt:lpstr>
      <vt:lpstr>SYSTEMATIKA OCEŇOVÁNÍ LESA – 2a</vt:lpstr>
      <vt:lpstr>SYSTEMATIKA OCEŇOVÁNÍ LESA – 4</vt:lpstr>
      <vt:lpstr>SYSTEMATIKA OCEŇOVÁNÍ LESA – 4a</vt:lpstr>
      <vt:lpstr>SYSTEMATIKA OCEŇOVÁNÍ LESA – 3</vt:lpstr>
      <vt:lpstr>Komentář MF k určování obvyklé ceny (2014)</vt:lpstr>
      <vt:lpstr>CENA ZJIŠTĚNÁ</vt:lpstr>
      <vt:lpstr>Cena zjištěná/úřední/administrativní</vt:lpstr>
      <vt:lpstr>CENA OBVYKLÁ </vt:lpstr>
      <vt:lpstr>OBVYKLÁ CENA – současná definice</vt:lpstr>
      <vt:lpstr>Snímek 25</vt:lpstr>
      <vt:lpstr>Postup určení obvyklé ceny</vt:lpstr>
      <vt:lpstr>Snímek 27</vt:lpstr>
      <vt:lpstr>Základní charakteristiky databáze LČR</vt:lpstr>
      <vt:lpstr>Charakteristika trhu s lesem</vt:lpstr>
      <vt:lpstr>OTÁZKY Z ANALÝZY</vt:lpstr>
      <vt:lpstr>OTÁZKY Z ANALÝZY</vt:lpstr>
      <vt:lpstr>TRŽNÍ HODNOTA</vt:lpstr>
      <vt:lpstr>TRŽNÍ HODNOTA (návrh novely ZoM, podzim 2018)</vt:lpstr>
      <vt:lpstr>TRŽNÍ HODNOTA</vt:lpstr>
      <vt:lpstr>2b. VSTUPNÍ ÚDAJE PŘI OCEŇOVÁNÍ LESA</vt:lpstr>
      <vt:lpstr>ÚHÚL - teorie oceňování lesa (metody, data, modely…) při tvorbě oceňovací legislativy a NÚ  vs  ZNALCI – vznikne nová situace, tj. aplikace aktuálních ekonomických vstupů při konstrukci tržní hodnoty</vt:lpstr>
      <vt:lpstr>Vstupy do oceňování  - přehled</vt:lpstr>
      <vt:lpstr>Snímek 38</vt:lpstr>
      <vt:lpstr>A2: Lesnické tabulky</vt:lpstr>
      <vt:lpstr>B. Katastr – informace o cenových údajích  ve snímku katastrální mapy</vt:lpstr>
      <vt:lpstr>C1. Ceny surového dříví</vt:lpstr>
      <vt:lpstr>Snímek 42</vt:lpstr>
      <vt:lpstr>Snímek 43</vt:lpstr>
      <vt:lpstr>C2. Náklady a kalkulace</vt:lpstr>
      <vt:lpstr>Správní náklady - 1</vt:lpstr>
      <vt:lpstr>Správní náklady - 2</vt:lpstr>
      <vt:lpstr>Správní náklady - 3</vt:lpstr>
      <vt:lpstr>C3. Úroková míra</vt:lpstr>
      <vt:lpstr>Druhy úrokové míry v oceňování lesa</vt:lpstr>
      <vt:lpstr>Riziko hospodaření v lese</vt:lpstr>
      <vt:lpstr>Riziko v oceňování lesa</vt:lpstr>
      <vt:lpstr>Oceňování produkční funkce lesa na základě 2 přístupů:   nejvyššího čistého výnosu z půdy (ŠČVP) nebo z lesa (ŠČVL)</vt:lpstr>
      <vt:lpstr>OCEŇOVÁNÍ PRODUKČNÍ FUNKCE LESA NA ZÁKLADĚ NEJVYŠŠÍHO ČISTÉHO VÝNOSU – 1 </vt:lpstr>
      <vt:lpstr>OCEŇOVÁNÍ PRODUKČNÍ FUNKCE LESA NA ZÁKLADĚ NEJVYŠŠÍHO ČISTÉHO VÝNOSU – 2</vt:lpstr>
      <vt:lpstr>OCEŇOVÁNÍ PRODUKČNÍ FUNKCE LESA NA ZÁKLADĚ NEJVYŠŠÍHO ČISTÉHO VÝNOSU – 3</vt:lpstr>
      <vt:lpstr>ŠČVP  vs  ŠČVL</vt:lpstr>
      <vt:lpstr>3. ZMĚNY HODNOT  A AKTUALITY Z OCEŇOVÁNÍ LESA</vt:lpstr>
      <vt:lpstr>3a. Hodnoty lesního pozemku</vt:lpstr>
      <vt:lpstr>Budoucí dopady změny dřevinné skladby</vt:lpstr>
      <vt:lpstr>Nerealizovaný návrh  pro vyhl. č. 188/2019 Sb.</vt:lpstr>
      <vt:lpstr>Věcná břemena - 1</vt:lpstr>
      <vt:lpstr>Věcná břemena - 2</vt:lpstr>
      <vt:lpstr>3b. Hodnoty lesního porostu</vt:lpstr>
      <vt:lpstr>Současnost - novela oceňovací vyhlášky</vt:lpstr>
      <vt:lpstr>Realizovaný návrh</vt:lpstr>
      <vt:lpstr>Připravovaná nová oceňovací vyhláška (pro období od roku 2020)</vt:lpstr>
      <vt:lpstr>3c. Výnosová/kapitálová  hodnota lesa (lesního majetku)</vt:lpstr>
      <vt:lpstr>Metody celkového ocenění lesa</vt:lpstr>
      <vt:lpstr>Celková hodnota lesa  pro malé oceňovací objekty</vt:lpstr>
      <vt:lpstr>Celková hodnota lesa  pro větší a velké lesní majetky - 1</vt:lpstr>
      <vt:lpstr>Celková hodnota lesa  pro větší a velké lesní majetky - 2</vt:lpstr>
      <vt:lpstr>Způsoby výpočtu  ročního čistého výnosu z lesa</vt:lpstr>
      <vt:lpstr>Snímek 73</vt:lpstr>
      <vt:lpstr>Snímek 74</vt:lpstr>
      <vt:lpstr>Návrh na úpravu ZoM</vt:lpstr>
      <vt:lpstr>RESORTNÍ STATISTICKÉ ŠETŘENÍ</vt:lpstr>
      <vt:lpstr>Vyhodnocení  HOSPODÁŘSKÉHO VÝSLEDKU lesních majetků podle přírodních lesních oblastí (PLO) </vt:lpstr>
      <vt:lpstr>Rezortní statistické šetření za ČR-1</vt:lpstr>
      <vt:lpstr>Rezortní statistické šetření za ČR-2</vt:lpstr>
      <vt:lpstr>Rezortní statistické šetření za ČR-3</vt:lpstr>
      <vt:lpstr>Prodej dřeva, těžba a obnova lesa (2017)</vt:lpstr>
      <vt:lpstr>Prodej dřeva, těžba a obnova lesa (2018)</vt:lpstr>
      <vt:lpstr>Podíl nahodilé těžby dřeva v m3 (2017)</vt:lpstr>
      <vt:lpstr>Podíl nahodilé těžby dřeva v m3 (2018)</vt:lpstr>
      <vt:lpstr>Podíl nahodilé těžby dřeva v % (2017)</vt:lpstr>
      <vt:lpstr>Podíl nahodilé těžby dřeva v %  (2018)</vt:lpstr>
      <vt:lpstr>Realizace dříví a HV za lesnickou činnost (2017)</vt:lpstr>
      <vt:lpstr>Realizace dříví a HV za lesnickou činnost (2018)</vt:lpstr>
      <vt:lpstr>Realizace dříví v Kč/m3  – průměr 2017 (modrá barva) a 2018 (červená barva)</vt:lpstr>
      <vt:lpstr>Hospodářský výsledek v Kč/ha (2017 a 2018)</vt:lpstr>
      <vt:lpstr>3d. Výpočet výše škod a újem způsobených na lese</vt:lpstr>
      <vt:lpstr>Aktualizace vyhlášky č. 55/1999 Sb., o způsobu výpočtu výše újmy nebo škody způsobené na lesích  Vyhláška č. 296/2018 Sb.  s účinností novely od 1.1.2019</vt:lpstr>
      <vt:lpstr>Nejvýznamnější změna v novele</vt:lpstr>
      <vt:lpstr>Snímek 94</vt:lpstr>
      <vt:lpstr>Potenciální roční renta z lesa r v Kč/m2  (nové sazby od 1.1.2019)</vt:lpstr>
      <vt:lpstr>Snímek 96</vt:lpstr>
      <vt:lpstr>Vyhláška č. 335/2006 Sb.</vt:lpstr>
      <vt:lpstr>§ 36 Lesního zákona Hospodaření v lesích ochranných a v lesích  zvláštního určení</vt:lpstr>
      <vt:lpstr>3e.Návrh na ocenění lesních porostů  pro finanční účetnictví</vt:lpstr>
      <vt:lpstr>Finanční účetnictví</vt:lpstr>
      <vt:lpstr>Současný legislativní stav</vt:lpstr>
      <vt:lpstr>Účetní hodnota lesního majetku</vt:lpstr>
      <vt:lpstr>Navrhovaný postup ocenění  u účetních jednotek</vt:lpstr>
      <vt:lpstr>Tabulka 1: Struktura lesních porostů podle skupin dřevin a věkových stupňů v m2</vt:lpstr>
      <vt:lpstr>Tabulka 2: Průměrné ceny lesního porostu podle skupin dřevin a věkových stupňů v Kč/m2</vt:lpstr>
      <vt:lpstr>Tabulka 3: Ocenění lesních porostů podle skupin dřevin a věkových stupňů v Kč</vt:lpstr>
      <vt:lpstr>4. POTŘEBUJEME ZNÁT VÝSTUPY Z OCEŇOVÁNÍ LESA?</vt:lpstr>
      <vt:lpstr>Snímek 108</vt:lpstr>
      <vt:lpstr>Snímek 109</vt:lpstr>
      <vt:lpstr>Obsah analýzy Foresty SG, a.s.</vt:lpstr>
      <vt:lpstr>Návrh opatření Foresty SG, a.s.</vt:lpstr>
      <vt:lpstr>Snímek 112</vt:lpstr>
      <vt:lpstr>Obsah studie „Lothar“ </vt:lpstr>
      <vt:lpstr>Co řeší studie „Lothar“ - 1</vt:lpstr>
      <vt:lpstr>Co řeší studie „Lothar“ - 2</vt:lpstr>
      <vt:lpstr>Co řeší studie „Lothar“ - 3</vt:lpstr>
      <vt:lpstr>Co řeší studie „Lothar“ - 4</vt:lpstr>
      <vt:lpstr>Co řeší studie „Lothar“ - 5</vt:lpstr>
      <vt:lpstr>Co řeší studie „Lothar“ - 6</vt:lpstr>
      <vt:lpstr>Co řeší studie „Lothar“ - 7</vt:lpstr>
      <vt:lpstr>Co řeší studie „Lothar“ - 8</vt:lpstr>
      <vt:lpstr>Co řeší studie „Lothar“ - 9 </vt:lpstr>
      <vt:lpstr>Co řeší studie „Lothar“ - 10</vt:lpstr>
      <vt:lpstr>Co řeší studie „Lothar“ - 11</vt:lpstr>
      <vt:lpstr>Co řeší studie „Lothar“ - 12</vt:lpstr>
      <vt:lpstr>Co řeší studie „Lothar“ - 13</vt:lpstr>
      <vt:lpstr>Co řeší studie „Lothar“ - 14</vt:lpstr>
      <vt:lpstr>POLITICKÉ ZÁVĚRY- 1</vt:lpstr>
      <vt:lpstr>POLITICKÉ ZÁVĚRY- 2</vt:lpstr>
      <vt:lpstr>POLITICKÉ ZÁVĚRY- 3</vt:lpstr>
      <vt:lpstr>5. Pohled na  les jako na přírodní zdroj     a na jeho správu</vt:lpstr>
      <vt:lpstr>Kalamita jako projev vládního selhání? - 1</vt:lpstr>
      <vt:lpstr>Kalamita jako projev vládního selhání? - 2</vt:lpstr>
      <vt:lpstr>Kalamita jako projev tržního selhání? </vt:lpstr>
      <vt:lpstr>Nové přístupy ke správě přírodních zdrojů – 1</vt:lpstr>
      <vt:lpstr>Nové přístupy ke správě přírodních zdrojů - 2</vt:lpstr>
      <vt:lpstr>Nové přístupy ke správě přírodních zdrojů - 3</vt:lpstr>
      <vt:lpstr>6. ZÁVĚR</vt:lpstr>
      <vt:lpstr>OCEŇOVÁNÍ LESA </vt:lpstr>
      <vt:lpstr>VÝKON ZNALECKÉ ČINNOSTI </vt:lpstr>
      <vt:lpstr>EKONOMIKA</vt:lpstr>
      <vt:lpstr>Systemizace funkcí versus poskytování zboží a služeb   (užitky z lesa, soukromé a veřejné statky)  (Matějíček 2001, 2005)</vt:lpstr>
      <vt:lpstr>Snímek 143</vt:lpstr>
      <vt:lpstr>Snímek 144</vt:lpstr>
      <vt:lpstr>Snímek 145</vt:lpstr>
      <vt:lpstr>Snímek 146</vt:lpstr>
      <vt:lpstr>POLITIKA  (Kůrovcová kalamita jako lesopolitické téma)</vt:lpstr>
      <vt:lpstr>Zásady lesnické politiky  (Glück 2001)</vt:lpstr>
      <vt:lpstr>Snímek 149</vt:lpstr>
      <vt:lpstr>DĚKUJI ZA POZORNOST!</vt:lpstr>
    </vt:vector>
  </TitlesOfParts>
  <Company>VULHM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Zákon č. 151/1997 Sb.,  o oceňování majetku a o změně některých zákonů (zákon o oceňování majetku), ve znění zákona č. 121/2000 Sb., zákona č. 237/2004 Sb. a zákona č. 257/2004 Sb.</dc:title>
  <dc:creator>Matejicek Jiri</dc:creator>
  <cp:lastModifiedBy>Jiří Matějíček</cp:lastModifiedBy>
  <cp:revision>1076</cp:revision>
  <dcterms:created xsi:type="dcterms:W3CDTF">2007-07-12T12:46:36Z</dcterms:created>
  <dcterms:modified xsi:type="dcterms:W3CDTF">2019-09-10T09:03:51Z</dcterms:modified>
</cp:coreProperties>
</file>